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686" r:id="rId6"/>
  </p:sldMasterIdLst>
  <p:notesMasterIdLst>
    <p:notesMasterId r:id="rId61"/>
  </p:notesMasterIdLst>
  <p:sldIdLst>
    <p:sldId id="256" r:id="rId7"/>
    <p:sldId id="257" r:id="rId8"/>
    <p:sldId id="636" r:id="rId9"/>
    <p:sldId id="618" r:id="rId10"/>
    <p:sldId id="631" r:id="rId11"/>
    <p:sldId id="598" r:id="rId12"/>
    <p:sldId id="633" r:id="rId13"/>
    <p:sldId id="661" r:id="rId14"/>
    <p:sldId id="714" r:id="rId15"/>
    <p:sldId id="715" r:id="rId16"/>
    <p:sldId id="716" r:id="rId17"/>
    <p:sldId id="667" r:id="rId18"/>
    <p:sldId id="665" r:id="rId19"/>
    <p:sldId id="693" r:id="rId20"/>
    <p:sldId id="717" r:id="rId21"/>
    <p:sldId id="718" r:id="rId22"/>
    <p:sldId id="719" r:id="rId23"/>
    <p:sldId id="720" r:id="rId24"/>
    <p:sldId id="679" r:id="rId25"/>
    <p:sldId id="680" r:id="rId26"/>
    <p:sldId id="721" r:id="rId27"/>
    <p:sldId id="722" r:id="rId28"/>
    <p:sldId id="723" r:id="rId29"/>
    <p:sldId id="725" r:id="rId30"/>
    <p:sldId id="724" r:id="rId31"/>
    <p:sldId id="726" r:id="rId32"/>
    <p:sldId id="730" r:id="rId33"/>
    <p:sldId id="727" r:id="rId34"/>
    <p:sldId id="728" r:id="rId35"/>
    <p:sldId id="729" r:id="rId36"/>
    <p:sldId id="731" r:id="rId37"/>
    <p:sldId id="732" r:id="rId38"/>
    <p:sldId id="733" r:id="rId39"/>
    <p:sldId id="734" r:id="rId40"/>
    <p:sldId id="735" r:id="rId41"/>
    <p:sldId id="736" r:id="rId42"/>
    <p:sldId id="737" r:id="rId43"/>
    <p:sldId id="738" r:id="rId44"/>
    <p:sldId id="739" r:id="rId45"/>
    <p:sldId id="740" r:id="rId46"/>
    <p:sldId id="741" r:id="rId47"/>
    <p:sldId id="742" r:id="rId48"/>
    <p:sldId id="743" r:id="rId49"/>
    <p:sldId id="744" r:id="rId50"/>
    <p:sldId id="686" r:id="rId51"/>
    <p:sldId id="687" r:id="rId52"/>
    <p:sldId id="688" r:id="rId53"/>
    <p:sldId id="745" r:id="rId54"/>
    <p:sldId id="746" r:id="rId55"/>
    <p:sldId id="689" r:id="rId56"/>
    <p:sldId id="691" r:id="rId57"/>
    <p:sldId id="747" r:id="rId58"/>
    <p:sldId id="748" r:id="rId59"/>
    <p:sldId id="62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FDFF"/>
    <a:srgbClr val="FDFFC3"/>
    <a:srgbClr val="DCEE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64C47C-76CF-6C14-121D-B93B1096D5D8}" v="1" dt="2025-05-17T06:25:32.2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4" autoAdjust="0"/>
    <p:restoredTop sz="92199" autoAdjust="0"/>
  </p:normalViewPr>
  <p:slideViewPr>
    <p:cSldViewPr>
      <p:cViewPr varScale="1">
        <p:scale>
          <a:sx n="108" d="100"/>
          <a:sy n="108" d="100"/>
        </p:scale>
        <p:origin x="816" y="192"/>
      </p:cViewPr>
      <p:guideLst>
        <p:guide orient="horz" pos="2160"/>
        <p:guide pos="3840"/>
      </p:guideLst>
    </p:cSldViewPr>
  </p:slideViewPr>
  <p:notesTextViewPr>
    <p:cViewPr>
      <p:scale>
        <a:sx n="175" d="100"/>
        <a:sy n="17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ÙI PHƯƠNG DUY" userId="S::2221050398@student.humg.edu.vn::c6ac4940-b0ba-48ff-9b87-185782e41f02" providerId="AD" clId="Web-{4364C47C-76CF-6C14-121D-B93B1096D5D8}"/>
    <pc:docChg chg="modSld">
      <pc:chgData name="BÙI PHƯƠNG DUY" userId="S::2221050398@student.humg.edu.vn::c6ac4940-b0ba-48ff-9b87-185782e41f02" providerId="AD" clId="Web-{4364C47C-76CF-6C14-121D-B93B1096D5D8}" dt="2025-05-17T06:25:32.255" v="0" actId="1076"/>
      <pc:docMkLst>
        <pc:docMk/>
      </pc:docMkLst>
      <pc:sldChg chg="modSp">
        <pc:chgData name="BÙI PHƯƠNG DUY" userId="S::2221050398@student.humg.edu.vn::c6ac4940-b0ba-48ff-9b87-185782e41f02" providerId="AD" clId="Web-{4364C47C-76CF-6C14-121D-B93B1096D5D8}" dt="2025-05-17T06:25:32.255" v="0" actId="1076"/>
        <pc:sldMkLst>
          <pc:docMk/>
          <pc:sldMk cId="658657673" sldId="728"/>
        </pc:sldMkLst>
        <pc:picChg chg="mod">
          <ac:chgData name="BÙI PHƯƠNG DUY" userId="S::2221050398@student.humg.edu.vn::c6ac4940-b0ba-48ff-9b87-185782e41f02" providerId="AD" clId="Web-{4364C47C-76CF-6C14-121D-B93B1096D5D8}" dt="2025-05-17T06:25:32.255" v="0" actId="1076"/>
          <ac:picMkLst>
            <pc:docMk/>
            <pc:sldMk cId="658657673" sldId="728"/>
            <ac:picMk id="11" creationId="{535DBA0C-B39A-AC41-3916-C814B59C067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73CECA-B456-4C20-B891-E56586F51E0A}" type="datetimeFigureOut">
              <a:rPr lang="en-US" smtClean="0"/>
              <a:pPr/>
              <a:t>5/16/2025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4F101-2D8D-450C-8C3B-18B64BF5241F}" type="slidenum">
              <a:rPr lang="en-US" smtClean="0"/>
              <a:pPr/>
              <a:t>‹#›</a:t>
            </a:fld>
            <a:endParaRPr lang="en-US"/>
          </a:p>
        </p:txBody>
      </p:sp>
    </p:spTree>
    <p:extLst>
      <p:ext uri="{BB962C8B-B14F-4D97-AF65-F5344CB8AC3E}">
        <p14:creationId xmlns:p14="http://schemas.microsoft.com/office/powerpoint/2010/main" val="2444643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2E74F101-2D8D-450C-8C3B-18B64BF5241F}" type="slidenum">
              <a:rPr lang="en-US" smtClean="0"/>
              <a:pPr/>
              <a:t>1</a:t>
            </a:fld>
            <a:endParaRPr lang="en-US"/>
          </a:p>
        </p:txBody>
      </p:sp>
    </p:spTree>
    <p:extLst>
      <p:ext uri="{BB962C8B-B14F-4D97-AF65-F5344CB8AC3E}">
        <p14:creationId xmlns:p14="http://schemas.microsoft.com/office/powerpoint/2010/main" val="1205864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CFF5C78-C6FF-B799-9C0D-9996C946F208}"/>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5352D12A-D81B-B531-B066-125795A3F5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ACD2AD49-84F8-916A-67E0-0E9B7A4C29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59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E43DDD0D-AA8E-7FCC-5C2F-F4B7177941A1}"/>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12ADBA19-1715-4318-BD2F-53AA749F32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D24FB713-F32D-7DF3-F47A-B1FC7627BD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02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D70D1AF-D300-A41D-C6F6-E6DB3A1841B8}"/>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B0D8BFA5-DA50-187F-4501-E42315E40D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23039945-2E24-664F-D164-2369956FA2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21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8F6CE47-DD13-0C2E-FD94-27F653D46766}"/>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6A74CA20-9E8A-8AA7-F293-A8B6882DDE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52292EAB-AABD-A9F6-930D-58B50C7C53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362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238093D-DF7D-7EE2-24EF-168D2DBDAA43}"/>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B36A7089-70BD-0956-CF8F-00900DE3DA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94092A3E-A5C1-2719-3BA4-FC0EAA64C7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397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F33AC65-0556-752C-97BB-AE48925E7FD9}"/>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E7C81B80-D829-9598-EA5E-DD58BD615F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9CEECE8E-3D59-273C-F092-3F15FB8AE2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056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A86B64F-6148-910C-7473-96F9E949667E}"/>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D8B9E3E1-2053-DDA4-8582-ACB40C66A8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AC72DC2A-C75F-4E09-37FC-1B556BA71B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06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2C5003F2-5F8A-E109-46CB-3963597FC505}"/>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90E31C0D-3E1D-35AC-97C9-C5BE9E02FE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25D35D56-C0C7-CE4D-825D-52A74BD320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175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B8895B1-F627-5466-8AB4-C9CE0E7EC439}"/>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F4F171AA-D02A-7A91-F28F-6C3F016655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AE6E1E25-6F08-56FE-7A39-F89635CCD8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584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0597D8E-D34E-18AB-6A75-DD93A2E4E9C4}"/>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FF954995-A826-B432-28A2-1B3ABCFC22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304FB5FA-1C85-6A23-79AF-2F0C9EA81F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890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952F280-E665-E24C-37C5-803398306801}"/>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B430E744-980B-E110-F86A-8E5E00F959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0643E180-569F-4DCA-21A1-2AE708657B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640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031BDB0-9D4B-D3EE-7DF8-D63B948DA9DD}"/>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430FBD94-8716-2B19-32A3-CD6A6C5726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33EF3F25-CE8A-8950-9715-7C949EC8A8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920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178BE2D-7C5A-8CC6-888B-DB9C50B69A9D}"/>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E923832E-CC56-5F59-B4B2-4DC27A15AB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D10CBD89-3CA4-650F-9E6A-9546428E08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432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09729236-D831-545D-871C-6C4C38C33965}"/>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DAAEEB01-A2A5-8605-6B9C-307CF8E967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2F7F7A7C-0BE2-692F-B1B4-AC06ABB731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155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CC8B2D7-0464-7C83-2160-DA631989B408}"/>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132C01C3-B535-EB36-88B7-E400B4E1BE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40D3B8FE-A6AA-B16C-D037-DF987EB137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221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309210F-8DBC-B5A7-B5F1-A524719F8390}"/>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32D9D462-6F6C-FBBD-6613-2068D5E6E0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D91E7816-05F3-B52D-B568-C1434164E6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045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92EB62A-702E-4909-6973-EA3780E6743A}"/>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376F9E8D-B16F-FD3A-3BB3-77F857231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80BA7B19-8B6D-B488-7E14-A1C4A71FBA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138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6E1E4E0-96CB-B692-F910-61538A240D4D}"/>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47681098-BFFA-8001-D986-B74B88D6F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A619E312-8934-A3B3-359C-A9CAD603A6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130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FE49BB9C-D717-666A-5D72-B9AFBA2F54B6}"/>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DC6E482E-D865-3AAB-9BF4-85EDDAD697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27D5DB0E-D556-1805-F3C8-93102EC5C4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661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2C333AAD-D048-E822-CD7E-266E5B3C7235}"/>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87647EF5-8A8B-9A07-EAE6-638AE36A6C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567DC54A-19AF-EB86-14D6-040D284BFF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841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59237e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048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4E00C31-2CBD-78F3-2EF0-9E9EC57A3C82}"/>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73B012FD-578E-E397-71DE-2F0DC8091A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75A00958-2A5B-0F53-4127-7DDACF87B5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526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8C3474BA-8D8D-4139-E048-0D0464CDFF03}"/>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29DC94B8-AA43-8775-1B4C-FA520723AA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15176294-9FBD-FA74-CA9A-843427C6A3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534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DAB8FF5-A783-05E7-7E90-91484305A223}"/>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E9A5EB9C-AEA8-F77E-A4F4-1328BBDD10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33D640B5-3388-F8BB-0E9F-B933AE1A5A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68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E358A24-C77D-1E37-D22D-7E0655347912}"/>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62ADD29E-FB8B-E0DA-F081-77F6017BE5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911242DB-308E-5EAB-F51C-6AC532C4EA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05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08F83B9-D341-1D65-6DBE-39F09E1B0EC9}"/>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765FF4AA-6EBB-1F4B-84E1-FE469C92DF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8A16F137-A043-C9EA-F04C-2490530E6B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401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8B62F6FA-91EF-4879-FDEE-821909D4F31D}"/>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3211AA62-DBE8-C30F-999E-B6B09C2FEE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CCDD590E-EA9B-D0D4-CEAE-7844578589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667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267932CD-50B9-E4BC-869E-BB951EACDF35}"/>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0B6DEA39-5188-8A7A-B11A-DFD6017703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E0A12094-34DA-C165-63DA-0FC891DE23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513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9D7FDD9-DB29-E6C2-AF86-A806A9261825}"/>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AB574323-AF66-35C3-638F-F00DB9BF2A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93C0A8B9-2CF0-0194-5B93-58CB5E03D2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000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6F4996E-1032-29E7-881C-F0128912CA7D}"/>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B1BBEBBA-333B-299A-8D7F-CE32B3C26D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A1F52921-B857-5361-767D-2F0377F7A4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319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0765F44E-D60C-8F62-A2FF-21B0E820A6D7}"/>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E4AAF4D8-16C4-18D7-8293-D23B57E572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FD64B8E8-3A87-72A8-E16C-AF322B3BC2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211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59237e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278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727194E8-6E4A-28B4-AF13-4E54C7221369}"/>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BFB60319-14CF-E416-1B29-FF12EC3B32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9A52FDF3-2DDB-71CA-30A5-969557A01B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248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A61513A-792A-393D-967A-6B619BAE7E60}"/>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A1A8E592-8164-6819-E1AE-28A5E7F3B8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B130EF08-A781-C46C-E9B6-E4C68C44F8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962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46237501-EBD5-3839-63E2-A30AE69B32CB}"/>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13BD3B9E-DCBD-E82A-63F4-02B5BB2306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6B73CCD1-FFFF-9788-F112-30E95A6155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383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8A289C4-E5AA-3BD2-FE50-9F1CFC792639}"/>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B5229DDF-6D05-BC19-6C4B-FED3C62DDB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09B46E15-E7FB-8924-6B72-A60BA1B8BB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978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8054D3AD-A163-A983-373B-B3133FC2ACC6}"/>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F0B517F9-74A1-B7AF-A4B3-ECEF063ECE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8E112BE0-6068-5975-B73E-56F9F4BB77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0245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21B2996-7CFC-9C57-E964-A6A9506B9B3D}"/>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402D0D9E-D114-A399-9627-3CFF995D0B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E3D271AC-0245-FC77-F468-5E0AA4F2D8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668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240AA7B-F3C4-A2D4-651A-0B17D6E9967F}"/>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561B0B07-550C-0504-09FC-D52D775F62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A33BF3EC-1D42-0C83-2E6A-3EF664F4B9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897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0EFCC48B-7B0E-882B-0A8C-D6E3F93A14C0}"/>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70E8458B-57CA-4280-1117-850E9B5C44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3FFE58C3-5E00-E1FA-B2EF-9B47AD6AA4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84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59237e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841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59237e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510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0966179-5A29-D292-FF5C-87E90D1807B9}"/>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743831F2-8B75-D84D-B4CD-E6630B576A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8BAC13DB-F1C0-835D-2AF1-AE4A9AEEA4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74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E1953F98-63C8-1479-6506-2A2D17FA58D8}"/>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9402938A-1646-EA7A-819C-DB38AA6DEA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1FD72D78-8BD4-F23D-456B-3DB36BB6F5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9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9F79FA5-DF5B-5F37-5BC6-B590A8E626FE}"/>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C9AF87A7-22FD-AA45-4EA8-849E39A087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26C981F9-E019-AE3E-25E9-2AB602CFA4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183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8A7956A-737B-48E4-B22E-522C2AE6D057}"/>
              </a:ext>
            </a:extLst>
          </p:cNvPr>
          <p:cNvGrpSpPr/>
          <p:nvPr/>
        </p:nvGrpSpPr>
        <p:grpSpPr>
          <a:xfrm>
            <a:off x="0" y="1676400"/>
            <a:ext cx="12192000" cy="4419600"/>
            <a:chOff x="0" y="15240"/>
            <a:chExt cx="12219216" cy="6842760"/>
          </a:xfrm>
        </p:grpSpPr>
        <p:pic>
          <p:nvPicPr>
            <p:cNvPr id="7" name="Picture 6">
              <a:extLst>
                <a:ext uri="{FF2B5EF4-FFF2-40B4-BE49-F238E27FC236}">
                  <a16:creationId xmlns:a16="http://schemas.microsoft.com/office/drawing/2014/main" id="{EA02EBBA-0615-45DC-BCA3-37BF697E737C}"/>
                </a:ext>
              </a:extLst>
            </p:cNvPr>
            <p:cNvPicPr>
              <a:picLocks noChangeAspect="1"/>
            </p:cNvPicPr>
            <p:nvPr userDrawn="1"/>
          </p:nvPicPr>
          <p:blipFill>
            <a:blip r:embed="rId2" cstate="print"/>
            <a:stretch>
              <a:fillRect/>
            </a:stretch>
          </p:blipFill>
          <p:spPr>
            <a:xfrm>
              <a:off x="0" y="15240"/>
              <a:ext cx="12219216" cy="6842760"/>
            </a:xfrm>
            <a:prstGeom prst="rect">
              <a:avLst/>
            </a:prstGeom>
          </p:spPr>
        </p:pic>
        <p:sp>
          <p:nvSpPr>
            <p:cNvPr id="8" name="Rectangle 7">
              <a:extLst>
                <a:ext uri="{FF2B5EF4-FFF2-40B4-BE49-F238E27FC236}">
                  <a16:creationId xmlns:a16="http://schemas.microsoft.com/office/drawing/2014/main" id="{1FC1EB87-8D19-4ECD-A009-C90361330B03}"/>
                </a:ext>
              </a:extLst>
            </p:cNvPr>
            <p:cNvSpPr/>
            <p:nvPr userDrawn="1"/>
          </p:nvSpPr>
          <p:spPr>
            <a:xfrm>
              <a:off x="4626591" y="2756848"/>
              <a:ext cx="3984009" cy="672152"/>
            </a:xfrm>
            <a:prstGeom prst="rect">
              <a:avLst/>
            </a:prstGeom>
            <a:solidFill>
              <a:srgbClr val="1E417A"/>
            </a:solidFill>
            <a:ln>
              <a:solidFill>
                <a:srgbClr val="1E41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9A65B5C9-301D-4919-9D5C-5248A8B6363F}"/>
              </a:ext>
            </a:extLst>
          </p:cNvPr>
          <p:cNvSpPr>
            <a:spLocks noGrp="1"/>
          </p:cNvSpPr>
          <p:nvPr>
            <p:ph type="ctrTitle"/>
          </p:nvPr>
        </p:nvSpPr>
        <p:spPr>
          <a:xfrm>
            <a:off x="457200" y="1752599"/>
            <a:ext cx="11201400" cy="1757363"/>
          </a:xfrm>
        </p:spPr>
        <p:txBody>
          <a:bodyPr anchor="ctr"/>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1DE8B9-D0E9-496F-BDDA-FC90AAA993DB}"/>
              </a:ext>
            </a:extLst>
          </p:cNvPr>
          <p:cNvSpPr>
            <a:spLocks noGrp="1"/>
          </p:cNvSpPr>
          <p:nvPr>
            <p:ph type="subTitle" idx="1"/>
          </p:nvPr>
        </p:nvSpPr>
        <p:spPr>
          <a:xfrm>
            <a:off x="1524000" y="3602038"/>
            <a:ext cx="9144000" cy="1655762"/>
          </a:xfrm>
        </p:spPr>
        <p:txBody>
          <a:bodyPr anchor="ct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0142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7DD6-F34B-409E-9125-2DBD744AE0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55934E-7AB0-4C7E-8D53-05FCA35EC3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436B1-D34C-4440-A89A-305ADD8A59EB}"/>
              </a:ext>
            </a:extLst>
          </p:cNvPr>
          <p:cNvSpPr>
            <a:spLocks noGrp="1"/>
          </p:cNvSpPr>
          <p:nvPr>
            <p:ph type="dt" sz="half" idx="10"/>
          </p:nvPr>
        </p:nvSpPr>
        <p:spPr/>
        <p:txBody>
          <a:bodyPr/>
          <a:lstStyle/>
          <a:p>
            <a:fld id="{0A5E6E0D-23EF-4532-8587-7E4D7B3AFEF0}" type="datetime1">
              <a:rPr lang="en-US" smtClean="0"/>
              <a:t>5/16/2025</a:t>
            </a:fld>
            <a:endParaRPr lang="en-US"/>
          </a:p>
        </p:txBody>
      </p:sp>
      <p:sp>
        <p:nvSpPr>
          <p:cNvPr id="5" name="Footer Placeholder 4">
            <a:extLst>
              <a:ext uri="{FF2B5EF4-FFF2-40B4-BE49-F238E27FC236}">
                <a16:creationId xmlns:a16="http://schemas.microsoft.com/office/drawing/2014/main" id="{23D5BC98-D8EA-4803-A719-55D9CF468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B864E-D7B6-492E-82C7-2F1227E6AE55}"/>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142495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D1962-2E48-403D-ACD9-D5545245D925}"/>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9287F1-ED5A-41B1-9A4D-3B95B1674899}"/>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8BB8A-263D-4D43-9935-BC513E692B0C}"/>
              </a:ext>
            </a:extLst>
          </p:cNvPr>
          <p:cNvSpPr>
            <a:spLocks noGrp="1"/>
          </p:cNvSpPr>
          <p:nvPr>
            <p:ph type="dt" sz="half" idx="10"/>
          </p:nvPr>
        </p:nvSpPr>
        <p:spPr/>
        <p:txBody>
          <a:bodyPr/>
          <a:lstStyle/>
          <a:p>
            <a:fld id="{377D2AA7-DE21-4FFB-933A-1403517184D2}" type="datetime1">
              <a:rPr lang="en-US" smtClean="0"/>
              <a:t>5/16/2025</a:t>
            </a:fld>
            <a:endParaRPr lang="en-US"/>
          </a:p>
        </p:txBody>
      </p:sp>
      <p:sp>
        <p:nvSpPr>
          <p:cNvPr id="5" name="Footer Placeholder 4">
            <a:extLst>
              <a:ext uri="{FF2B5EF4-FFF2-40B4-BE49-F238E27FC236}">
                <a16:creationId xmlns:a16="http://schemas.microsoft.com/office/drawing/2014/main" id="{BF4654BA-B24F-4F51-9B74-CD7340D21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A243-F794-45F7-9B94-759FBF24EF0C}"/>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3926535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BE1BBB-8888-4762-84A7-02DB1B77E343}" type="datetime1">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7E9D-9918-4D00-85A4-CE373AB2C493}" type="slidenum">
              <a:rPr lang="en-US" smtClean="0"/>
              <a:pPr/>
              <a:t>‹#›</a:t>
            </a:fld>
            <a:endParaRPr lang="en-US"/>
          </a:p>
        </p:txBody>
      </p:sp>
      <p:cxnSp>
        <p:nvCxnSpPr>
          <p:cNvPr id="8" name="Straight Connector 7"/>
          <p:cNvCxnSpPr/>
          <p:nvPr/>
        </p:nvCxnSpPr>
        <p:spPr>
          <a:xfrm>
            <a:off x="1727200" y="990600"/>
            <a:ext cx="10058400" cy="0"/>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173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0" y="115577"/>
            <a:ext cx="12028211" cy="609602"/>
          </a:xfrm>
          <a:prstGeom prst="rect">
            <a:avLst/>
          </a:prstGeom>
        </p:spPr>
        <p:txBody>
          <a:bodyPr spcFirstLastPara="1" wrap="square" lIns="91425" tIns="91425" rIns="91425" bIns="91425" anchor="t" anchorCtr="0"/>
          <a:lstStyle>
            <a:lvl1pPr lvl="0">
              <a:spcBef>
                <a:spcPts val="0"/>
              </a:spcBef>
              <a:spcAft>
                <a:spcPts val="0"/>
              </a:spcAft>
              <a:buSzPts val="2800"/>
              <a:buNone/>
              <a:defRPr sz="2667" b="1">
                <a:latin typeface="Cambria" panose="02040503050406030204" pitchFamily="18"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16600" y="1143000"/>
            <a:ext cx="11811611" cy="4744809"/>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sz="2133">
                <a:solidFill>
                  <a:schemeClr val="tx1"/>
                </a:solidFill>
                <a:latin typeface="Cambria" panose="02040503050406030204" pitchFamily="18" charset="0"/>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745244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FED9D8A-127A-44D6-BDCA-A46B41A39ACF}" type="datetime1">
              <a:rPr lang="en-US" smtClean="0">
                <a:solidFill>
                  <a:prstClr val="black">
                    <a:tint val="75000"/>
                  </a:prstClr>
                </a:solidFill>
              </a:rPr>
              <a:t>5/16/2025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sz="1600"/>
            </a:lvl1pPr>
          </a:lstStyle>
          <a:p>
            <a:fld id="{0D63CEA2-B190-446E-988A-AE981FEDC081}" type="slidenum">
              <a:rPr lang="en-US" altLang="en-US" smtClean="0"/>
              <a:pPr/>
              <a:t>‹#›</a:t>
            </a:fld>
            <a:endParaRPr lang="en-US" altLang="en-US"/>
          </a:p>
        </p:txBody>
      </p:sp>
      <p:cxnSp>
        <p:nvCxnSpPr>
          <p:cNvPr id="7" name="Straight Connector 6"/>
          <p:cNvCxnSpPr/>
          <p:nvPr userDrawn="1"/>
        </p:nvCxnSpPr>
        <p:spPr>
          <a:xfrm>
            <a:off x="609600" y="1066800"/>
            <a:ext cx="10058400" cy="0"/>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537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10972800" cy="9144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0B59EC6-8F61-4F7D-8770-C7AC92DF498B}" type="datetime1">
              <a:rPr lang="en-US" smtClean="0">
                <a:solidFill>
                  <a:prstClr val="black">
                    <a:tint val="75000"/>
                  </a:prstClr>
                </a:solidFill>
              </a:rPr>
              <a:t>5/16/2025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D3EFBBB-9496-4689-A798-1FE0B5178481}" type="slidenum">
              <a:rPr lang="en-US" altLang="en-US"/>
              <a:pPr/>
              <a:t>‹#›</a:t>
            </a:fld>
            <a:endParaRPr lang="en-US" altLang="en-US"/>
          </a:p>
        </p:txBody>
      </p:sp>
      <p:cxnSp>
        <p:nvCxnSpPr>
          <p:cNvPr id="7" name="Straight Connector 6"/>
          <p:cNvCxnSpPr>
            <a:cxnSpLocks/>
          </p:cNvCxnSpPr>
          <p:nvPr userDrawn="1"/>
        </p:nvCxnSpPr>
        <p:spPr>
          <a:xfrm>
            <a:off x="0" y="990600"/>
            <a:ext cx="10566400" cy="0"/>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857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BDE1A4E-B20E-4CDA-AC54-8ED7F6FDCD10}" type="datetime1">
              <a:rPr lang="en-US" smtClean="0">
                <a:solidFill>
                  <a:prstClr val="black">
                    <a:tint val="75000"/>
                  </a:prstClr>
                </a:solidFill>
              </a:rPr>
              <a:t>5/16/2025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F06351-61C5-46BF-9AE3-3FBF1811A770}" type="slidenum">
              <a:rPr lang="en-US" altLang="en-US"/>
              <a:pPr/>
              <a:t>‹#›</a:t>
            </a:fld>
            <a:endParaRPr lang="en-US" altLang="en-US"/>
          </a:p>
        </p:txBody>
      </p:sp>
    </p:spTree>
    <p:extLst>
      <p:ext uri="{BB962C8B-B14F-4D97-AF65-F5344CB8AC3E}">
        <p14:creationId xmlns:p14="http://schemas.microsoft.com/office/powerpoint/2010/main" val="2083781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AC20574-05EC-432F-8974-72CE80C0FEB8}" type="datetime1">
              <a:rPr lang="en-US" smtClean="0">
                <a:solidFill>
                  <a:prstClr val="black">
                    <a:tint val="75000"/>
                  </a:prstClr>
                </a:solidFill>
              </a:rPr>
              <a:t>5/16/2025</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18FDDBF-4B84-4967-980E-EED8B883E4E4}" type="slidenum">
              <a:rPr lang="en-US" altLang="en-US"/>
              <a:pPr/>
              <a:t>‹#›</a:t>
            </a:fld>
            <a:endParaRPr lang="en-US" altLang="en-US"/>
          </a:p>
        </p:txBody>
      </p:sp>
    </p:spTree>
    <p:extLst>
      <p:ext uri="{BB962C8B-B14F-4D97-AF65-F5344CB8AC3E}">
        <p14:creationId xmlns:p14="http://schemas.microsoft.com/office/powerpoint/2010/main" val="2333658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29BD498-0A88-4590-A110-98DD983D591C}" type="datetime1">
              <a:rPr lang="en-US" smtClean="0">
                <a:solidFill>
                  <a:prstClr val="black">
                    <a:tint val="75000"/>
                  </a:prstClr>
                </a:solidFill>
              </a:rPr>
              <a:t>5/16/2025</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8C9683B-BFA9-4003-8396-2DCC26D0EAD5}" type="slidenum">
              <a:rPr lang="en-US" altLang="en-US"/>
              <a:pPr/>
              <a:t>‹#›</a:t>
            </a:fld>
            <a:endParaRPr lang="en-US" altLang="en-US"/>
          </a:p>
        </p:txBody>
      </p:sp>
    </p:spTree>
    <p:extLst>
      <p:ext uri="{BB962C8B-B14F-4D97-AF65-F5344CB8AC3E}">
        <p14:creationId xmlns:p14="http://schemas.microsoft.com/office/powerpoint/2010/main" val="4219914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016CEFE-B815-4E57-A82E-3665152A46A1}" type="datetime1">
              <a:rPr lang="en-US" smtClean="0">
                <a:solidFill>
                  <a:prstClr val="black">
                    <a:tint val="75000"/>
                  </a:prstClr>
                </a:solidFill>
              </a:rPr>
              <a:t>5/16/2025</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7131EB63-D90E-4B3B-8FDE-8AFE84F9ED8F}" type="slidenum">
              <a:rPr lang="en-US" altLang="en-US"/>
              <a:pPr/>
              <a:t>‹#›</a:t>
            </a:fld>
            <a:endParaRPr lang="en-US" altLang="en-US"/>
          </a:p>
        </p:txBody>
      </p:sp>
    </p:spTree>
    <p:extLst>
      <p:ext uri="{BB962C8B-B14F-4D97-AF65-F5344CB8AC3E}">
        <p14:creationId xmlns:p14="http://schemas.microsoft.com/office/powerpoint/2010/main" val="435094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A3A8A-8D9D-4979-993C-53F1B4FEA13E}"/>
              </a:ext>
            </a:extLst>
          </p:cNvPr>
          <p:cNvSpPr>
            <a:spLocks noGrp="1"/>
          </p:cNvSpPr>
          <p:nvPr>
            <p:ph type="title"/>
          </p:nvPr>
        </p:nvSpPr>
        <p:spPr>
          <a:xfrm>
            <a:off x="838200" y="269530"/>
            <a:ext cx="10515600" cy="87347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4E362F5-1DB2-428B-B5B8-4D646E42FB94}"/>
              </a:ext>
            </a:extLst>
          </p:cNvPr>
          <p:cNvSpPr>
            <a:spLocks noGrp="1"/>
          </p:cNvSpPr>
          <p:nvPr>
            <p:ph idx="1"/>
          </p:nvPr>
        </p:nvSpPr>
        <p:spPr>
          <a:xfrm>
            <a:off x="838200" y="1295400"/>
            <a:ext cx="10515600" cy="4953000"/>
          </a:xfrm>
        </p:spPr>
        <p:txBody>
          <a:bodyPr/>
          <a:lstStyle>
            <a:lvl1pPr>
              <a:lnSpc>
                <a:spcPct val="100000"/>
              </a:lnSpc>
              <a:spcAft>
                <a:spcPts val="0"/>
              </a:spcAft>
              <a:defRPr/>
            </a:lvl1pPr>
            <a:lvl2pPr>
              <a:lnSpc>
                <a:spcPct val="100000"/>
              </a:lnSpc>
              <a:spcAft>
                <a:spcPts val="0"/>
              </a:spcAft>
              <a:defRPr/>
            </a:lvl2pPr>
            <a:lvl3pPr>
              <a:lnSpc>
                <a:spcPct val="100000"/>
              </a:lnSpc>
              <a:spcAft>
                <a:spcPts val="0"/>
              </a:spcAft>
              <a:defRPr/>
            </a:lvl3pPr>
            <a:lvl4pPr>
              <a:lnSpc>
                <a:spcPct val="100000"/>
              </a:lnSpc>
              <a:spcAft>
                <a:spcPts val="0"/>
              </a:spcAft>
              <a:defRPr/>
            </a:lvl4pPr>
            <a:lvl5pPr>
              <a:lnSpc>
                <a:spcPct val="100000"/>
              </a:lnSpc>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F7FCAA0-5975-46CB-9C63-E26AB4204619}"/>
              </a:ext>
            </a:extLst>
          </p:cNvPr>
          <p:cNvSpPr>
            <a:spLocks noGrp="1"/>
          </p:cNvSpPr>
          <p:nvPr>
            <p:ph type="dt" sz="half" idx="10"/>
          </p:nvPr>
        </p:nvSpPr>
        <p:spPr/>
        <p:txBody>
          <a:bodyPr/>
          <a:lstStyle/>
          <a:p>
            <a:fld id="{7DC405E5-B4D5-46E5-9DAA-C6664471C285}" type="datetime1">
              <a:rPr lang="en-US" smtClean="0"/>
              <a:t>5/16/2025</a:t>
            </a:fld>
            <a:endParaRPr lang="en-US"/>
          </a:p>
        </p:txBody>
      </p:sp>
      <p:sp>
        <p:nvSpPr>
          <p:cNvPr id="5" name="Footer Placeholder 4">
            <a:extLst>
              <a:ext uri="{FF2B5EF4-FFF2-40B4-BE49-F238E27FC236}">
                <a16:creationId xmlns:a16="http://schemas.microsoft.com/office/drawing/2014/main" id="{DA3ABA25-2A02-4266-9045-3C7B7C51D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98991-4A8D-4634-9312-B807C089D341}"/>
              </a:ext>
            </a:extLst>
          </p:cNvPr>
          <p:cNvSpPr>
            <a:spLocks noGrp="1"/>
          </p:cNvSpPr>
          <p:nvPr>
            <p:ph type="sldNum" sz="quarter" idx="12"/>
          </p:nvPr>
        </p:nvSpPr>
        <p:spPr/>
        <p:txBody>
          <a:bodyPr/>
          <a:lstStyle/>
          <a:p>
            <a:fld id="{5A737E9D-9918-4D00-85A4-CE373AB2C493}" type="slidenum">
              <a:rPr lang="en-US" smtClean="0"/>
              <a:pPr/>
              <a:t>‹#›</a:t>
            </a:fld>
            <a:endParaRPr lang="en-US"/>
          </a:p>
        </p:txBody>
      </p:sp>
      <p:cxnSp>
        <p:nvCxnSpPr>
          <p:cNvPr id="8" name="Straight Connector 7">
            <a:extLst>
              <a:ext uri="{FF2B5EF4-FFF2-40B4-BE49-F238E27FC236}">
                <a16:creationId xmlns:a16="http://schemas.microsoft.com/office/drawing/2014/main" id="{BECC7FE6-4FCF-42F0-A1DB-065779BAC05D}"/>
              </a:ext>
            </a:extLst>
          </p:cNvPr>
          <p:cNvCxnSpPr>
            <a:cxnSpLocks/>
          </p:cNvCxnSpPr>
          <p:nvPr/>
        </p:nvCxnSpPr>
        <p:spPr>
          <a:xfrm>
            <a:off x="304800" y="1143000"/>
            <a:ext cx="10312400" cy="0"/>
          </a:xfrm>
          <a:prstGeom prst="line">
            <a:avLst/>
          </a:prstGeom>
          <a:ln w="635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153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FE38DC9-0009-4F43-9B67-73E1D49E9F3F}" type="datetime1">
              <a:rPr lang="en-US" smtClean="0">
                <a:solidFill>
                  <a:prstClr val="black">
                    <a:tint val="75000"/>
                  </a:prstClr>
                </a:solidFill>
              </a:rPr>
              <a:t>5/16/2025</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AE80E203-517A-4EB6-847D-277D58442AFB}" type="slidenum">
              <a:rPr lang="en-US" altLang="en-US"/>
              <a:pPr/>
              <a:t>‹#›</a:t>
            </a:fld>
            <a:endParaRPr lang="en-US" altLang="en-US"/>
          </a:p>
        </p:txBody>
      </p:sp>
    </p:spTree>
    <p:extLst>
      <p:ext uri="{BB962C8B-B14F-4D97-AF65-F5344CB8AC3E}">
        <p14:creationId xmlns:p14="http://schemas.microsoft.com/office/powerpoint/2010/main" val="2665756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BFAF580-71A2-444F-A76E-245EE24C8C0A}" type="datetime1">
              <a:rPr lang="en-US" smtClean="0">
                <a:solidFill>
                  <a:prstClr val="black">
                    <a:tint val="75000"/>
                  </a:prstClr>
                </a:solidFill>
              </a:rPr>
              <a:t>5/16/2025</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8E388BF-3C66-491E-8EA9-9B587CD980AC}" type="slidenum">
              <a:rPr lang="en-US" altLang="en-US"/>
              <a:pPr/>
              <a:t>‹#›</a:t>
            </a:fld>
            <a:endParaRPr lang="en-US" altLang="en-US"/>
          </a:p>
        </p:txBody>
      </p:sp>
    </p:spTree>
    <p:extLst>
      <p:ext uri="{BB962C8B-B14F-4D97-AF65-F5344CB8AC3E}">
        <p14:creationId xmlns:p14="http://schemas.microsoft.com/office/powerpoint/2010/main" val="3620503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4680432-6F23-4820-9788-A26F01222E7D}" type="datetime1">
              <a:rPr lang="en-US" smtClean="0">
                <a:solidFill>
                  <a:prstClr val="black">
                    <a:tint val="75000"/>
                  </a:prstClr>
                </a:solidFill>
              </a:rPr>
              <a:t>5/16/2025</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72D40D8B-DAD9-42B1-AFCB-2F403B2648F1}" type="slidenum">
              <a:rPr lang="en-US" altLang="en-US"/>
              <a:pPr/>
              <a:t>‹#›</a:t>
            </a:fld>
            <a:endParaRPr lang="en-US" altLang="en-US"/>
          </a:p>
        </p:txBody>
      </p:sp>
    </p:spTree>
    <p:extLst>
      <p:ext uri="{BB962C8B-B14F-4D97-AF65-F5344CB8AC3E}">
        <p14:creationId xmlns:p14="http://schemas.microsoft.com/office/powerpoint/2010/main" val="2728373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CF17039-DFAE-4CFC-94F4-3B39AF0C8A9C}" type="datetime1">
              <a:rPr lang="en-US" smtClean="0">
                <a:solidFill>
                  <a:prstClr val="black">
                    <a:tint val="75000"/>
                  </a:prstClr>
                </a:solidFill>
              </a:rPr>
              <a:t>5/16/2025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D2C121-53EC-41B7-A049-308DE65D1150}" type="slidenum">
              <a:rPr lang="en-US" altLang="en-US"/>
              <a:pPr/>
              <a:t>‹#›</a:t>
            </a:fld>
            <a:endParaRPr lang="en-US" altLang="en-US"/>
          </a:p>
        </p:txBody>
      </p:sp>
    </p:spTree>
    <p:extLst>
      <p:ext uri="{BB962C8B-B14F-4D97-AF65-F5344CB8AC3E}">
        <p14:creationId xmlns:p14="http://schemas.microsoft.com/office/powerpoint/2010/main" val="4192103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08A86B-319E-461F-B29F-8F95CF4E310B}" type="datetime1">
              <a:rPr lang="en-US" smtClean="0">
                <a:solidFill>
                  <a:prstClr val="black">
                    <a:tint val="75000"/>
                  </a:prstClr>
                </a:solidFill>
              </a:rPr>
              <a:t>5/16/2025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7E0C01E-DEA3-4B54-B84E-20F8A317AD9A}" type="slidenum">
              <a:rPr lang="en-US" altLang="en-US"/>
              <a:pPr/>
              <a:t>‹#›</a:t>
            </a:fld>
            <a:endParaRPr lang="en-US" altLang="en-US"/>
          </a:p>
        </p:txBody>
      </p:sp>
    </p:spTree>
    <p:extLst>
      <p:ext uri="{BB962C8B-B14F-4D97-AF65-F5344CB8AC3E}">
        <p14:creationId xmlns:p14="http://schemas.microsoft.com/office/powerpoint/2010/main" val="1662899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r>
              <a:rPr lang="en-US" noProof="0"/>
              <a:t>Click icon to add table</a:t>
            </a:r>
          </a:p>
        </p:txBody>
      </p:sp>
      <p:sp>
        <p:nvSpPr>
          <p:cNvPr id="4" name="Rectangle 4"/>
          <p:cNvSpPr>
            <a:spLocks noGrp="1" noChangeArrowheads="1"/>
          </p:cNvSpPr>
          <p:nvPr>
            <p:ph type="dt" sz="half" idx="10"/>
          </p:nvPr>
        </p:nvSpPr>
        <p:spPr/>
        <p:txBody>
          <a:bodyPr/>
          <a:lstStyle>
            <a:lvl1pPr>
              <a:defRPr/>
            </a:lvl1pPr>
          </a:lstStyle>
          <a:p>
            <a:pPr>
              <a:defRPr/>
            </a:pPr>
            <a:fld id="{534A6179-45BF-4C27-993D-0BD4C0F8D835}" type="datetime1">
              <a:rPr lang="en-US" smtClean="0">
                <a:solidFill>
                  <a:prstClr val="black">
                    <a:tint val="75000"/>
                  </a:prstClr>
                </a:solidFill>
              </a:rPr>
              <a:t>5/16/2025</a:t>
            </a:fld>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p14="http://schemas.microsoft.com/office/powerpoint/2010/main" val="1954259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0" y="115577"/>
            <a:ext cx="12028211" cy="609602"/>
          </a:xfrm>
          <a:prstGeom prst="rect">
            <a:avLst/>
          </a:prstGeom>
        </p:spPr>
        <p:txBody>
          <a:bodyPr spcFirstLastPara="1" wrap="square" lIns="91425" tIns="91425" rIns="91425" bIns="91425" anchor="t" anchorCtr="0"/>
          <a:lstStyle>
            <a:lvl1pPr lvl="0">
              <a:spcBef>
                <a:spcPts val="0"/>
              </a:spcBef>
              <a:spcAft>
                <a:spcPts val="0"/>
              </a:spcAft>
              <a:buSzPts val="2800"/>
              <a:buNone/>
              <a:defRPr sz="2667" b="1">
                <a:latin typeface="Cambria" panose="02040503050406030204" pitchFamily="18"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16600" y="1143000"/>
            <a:ext cx="11811611" cy="4744809"/>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sz="2133">
                <a:solidFill>
                  <a:schemeClr val="tx1"/>
                </a:solidFill>
                <a:latin typeface="Cambria" panose="02040503050406030204" pitchFamily="18" charset="0"/>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857466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AAE15EF7-86AA-46F3-9763-E255ACCB08FD}" type="datetime1">
              <a:rPr lang="en-US" smtClean="0"/>
              <a:t>5/16/2025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681F604-D907-4814-A2FA-CAABD1F0572C}" type="slidenum">
              <a:rPr lang="en-US" altLang="en-US"/>
              <a:pPr>
                <a:defRPr/>
              </a:pPr>
              <a:t>‹#›</a:t>
            </a:fld>
            <a:endParaRPr lang="en-US" altLang="en-US"/>
          </a:p>
        </p:txBody>
      </p:sp>
    </p:spTree>
    <p:extLst>
      <p:ext uri="{BB962C8B-B14F-4D97-AF65-F5344CB8AC3E}">
        <p14:creationId xmlns:p14="http://schemas.microsoft.com/office/powerpoint/2010/main" val="1575092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A5C7498-E44F-4152-B02F-5F45D4E7F392}" type="datetime1">
              <a:rPr lang="en-US" smtClean="0"/>
              <a:t>5/16/2025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403D575-D896-4DD7-9B23-6F4E8F41E272}" type="slidenum">
              <a:rPr lang="en-US" altLang="en-US"/>
              <a:pPr>
                <a:defRPr/>
              </a:pPr>
              <a:t>‹#›</a:t>
            </a:fld>
            <a:endParaRPr lang="en-US" altLang="en-US"/>
          </a:p>
        </p:txBody>
      </p:sp>
    </p:spTree>
    <p:extLst>
      <p:ext uri="{BB962C8B-B14F-4D97-AF65-F5344CB8AC3E}">
        <p14:creationId xmlns:p14="http://schemas.microsoft.com/office/powerpoint/2010/main" val="6463854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0839F7F-7036-47F3-8C31-046D364C0054}" type="datetime1">
              <a:rPr lang="en-US" smtClean="0"/>
              <a:t>5/16/2025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DAA57A-B08C-4631-9664-78F05E26C068}" type="slidenum">
              <a:rPr lang="en-US" altLang="en-US"/>
              <a:pPr>
                <a:defRPr/>
              </a:pPr>
              <a:t>‹#›</a:t>
            </a:fld>
            <a:endParaRPr lang="en-US" altLang="en-US"/>
          </a:p>
        </p:txBody>
      </p:sp>
    </p:spTree>
    <p:extLst>
      <p:ext uri="{BB962C8B-B14F-4D97-AF65-F5344CB8AC3E}">
        <p14:creationId xmlns:p14="http://schemas.microsoft.com/office/powerpoint/2010/main" val="13121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6F1000-6203-411C-9028-8865CCD61686}"/>
              </a:ext>
            </a:extLst>
          </p:cNvPr>
          <p:cNvPicPr>
            <a:picLocks noChangeAspect="1"/>
          </p:cNvPicPr>
          <p:nvPr/>
        </p:nvPicPr>
        <p:blipFill>
          <a:blip r:embed="rId2" cstate="print"/>
          <a:stretch>
            <a:fillRect/>
          </a:stretch>
        </p:blipFill>
        <p:spPr>
          <a:xfrm>
            <a:off x="-30697" y="0"/>
            <a:ext cx="12253393" cy="6858000"/>
          </a:xfrm>
          <a:prstGeom prst="rect">
            <a:avLst/>
          </a:prstGeom>
        </p:spPr>
      </p:pic>
      <p:sp>
        <p:nvSpPr>
          <p:cNvPr id="2" name="Title 1">
            <a:extLst>
              <a:ext uri="{FF2B5EF4-FFF2-40B4-BE49-F238E27FC236}">
                <a16:creationId xmlns:a16="http://schemas.microsoft.com/office/drawing/2014/main" id="{9086EA3E-64CA-4F40-B76E-1133EDAF8722}"/>
              </a:ext>
            </a:extLst>
          </p:cNvPr>
          <p:cNvSpPr>
            <a:spLocks noGrp="1"/>
          </p:cNvSpPr>
          <p:nvPr>
            <p:ph type="title"/>
          </p:nvPr>
        </p:nvSpPr>
        <p:spPr>
          <a:xfrm>
            <a:off x="76200" y="2438400"/>
            <a:ext cx="8610599" cy="212407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97ADCA-C90E-4A65-92A3-4F9F181B2C9F}"/>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5E0DB4-DBDD-4AB9-AE0C-AAEB0A491284}"/>
              </a:ext>
            </a:extLst>
          </p:cNvPr>
          <p:cNvSpPr>
            <a:spLocks noGrp="1"/>
          </p:cNvSpPr>
          <p:nvPr>
            <p:ph type="dt" sz="half" idx="10"/>
          </p:nvPr>
        </p:nvSpPr>
        <p:spPr/>
        <p:txBody>
          <a:bodyPr/>
          <a:lstStyle/>
          <a:p>
            <a:fld id="{45C797F5-93EC-4C81-B174-791910875D4B}" type="datetime1">
              <a:rPr lang="en-US" smtClean="0"/>
              <a:t>5/16/2025</a:t>
            </a:fld>
            <a:endParaRPr lang="en-US"/>
          </a:p>
        </p:txBody>
      </p:sp>
      <p:sp>
        <p:nvSpPr>
          <p:cNvPr id="5" name="Footer Placeholder 4">
            <a:extLst>
              <a:ext uri="{FF2B5EF4-FFF2-40B4-BE49-F238E27FC236}">
                <a16:creationId xmlns:a16="http://schemas.microsoft.com/office/drawing/2014/main" id="{3722D614-E3E3-43C1-9DE0-34347C5B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00A16-D5FC-4F85-B872-8C4D658DA651}"/>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14952798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CFE4723-9725-4489-B8B3-74190F66DB60}" type="datetime1">
              <a:rPr lang="en-US" smtClean="0"/>
              <a:t>5/16/2025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075A927-46BB-4438-9EF7-0111C7C3AF52}" type="slidenum">
              <a:rPr lang="en-US" altLang="en-US"/>
              <a:pPr>
                <a:defRPr/>
              </a:pPr>
              <a:t>‹#›</a:t>
            </a:fld>
            <a:endParaRPr lang="en-US" altLang="en-US"/>
          </a:p>
        </p:txBody>
      </p:sp>
    </p:spTree>
    <p:extLst>
      <p:ext uri="{BB962C8B-B14F-4D97-AF65-F5344CB8AC3E}">
        <p14:creationId xmlns:p14="http://schemas.microsoft.com/office/powerpoint/2010/main" val="2665522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299FC82-4034-4C39-8F96-C829D3D47DD7}" type="datetime1">
              <a:rPr lang="en-US" smtClean="0"/>
              <a:t>5/16/2025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1EFF9D5-2088-4BF5-982E-0DBC07C78417}" type="slidenum">
              <a:rPr lang="en-US" altLang="en-US"/>
              <a:pPr>
                <a:defRPr/>
              </a:pPr>
              <a:t>‹#›</a:t>
            </a:fld>
            <a:endParaRPr lang="en-US" altLang="en-US"/>
          </a:p>
        </p:txBody>
      </p:sp>
    </p:spTree>
    <p:extLst>
      <p:ext uri="{BB962C8B-B14F-4D97-AF65-F5344CB8AC3E}">
        <p14:creationId xmlns:p14="http://schemas.microsoft.com/office/powerpoint/2010/main" val="10074263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67C6359-2112-465C-88BA-EC4FFD1B23D3}" type="datetime1">
              <a:rPr lang="en-US" smtClean="0"/>
              <a:t>5/16/2025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572601C-B815-4037-963E-16855F3DCB30}" type="slidenum">
              <a:rPr lang="en-US" altLang="en-US"/>
              <a:pPr>
                <a:defRPr/>
              </a:pPr>
              <a:t>‹#›</a:t>
            </a:fld>
            <a:endParaRPr lang="en-US" altLang="en-US"/>
          </a:p>
        </p:txBody>
      </p:sp>
    </p:spTree>
    <p:extLst>
      <p:ext uri="{BB962C8B-B14F-4D97-AF65-F5344CB8AC3E}">
        <p14:creationId xmlns:p14="http://schemas.microsoft.com/office/powerpoint/2010/main" val="42813760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C781F45-0265-4F42-971F-83B1E6D487AB}" type="datetime1">
              <a:rPr lang="en-US" smtClean="0"/>
              <a:t>5/16/2025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1F5221D-0DAF-447C-A187-EBAF4F7AEB52}" type="slidenum">
              <a:rPr lang="en-US" altLang="en-US"/>
              <a:pPr>
                <a:defRPr/>
              </a:pPr>
              <a:t>‹#›</a:t>
            </a:fld>
            <a:endParaRPr lang="en-US" altLang="en-US"/>
          </a:p>
        </p:txBody>
      </p:sp>
    </p:spTree>
    <p:extLst>
      <p:ext uri="{BB962C8B-B14F-4D97-AF65-F5344CB8AC3E}">
        <p14:creationId xmlns:p14="http://schemas.microsoft.com/office/powerpoint/2010/main" val="2572530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465E4FA-4F5B-43AE-AFEB-93416FB65E55}" type="datetime1">
              <a:rPr lang="en-US" smtClean="0"/>
              <a:t>5/16/2025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DDF8BF0-A685-48C1-8377-3A1B91467E9F}" type="slidenum">
              <a:rPr lang="en-US" altLang="en-US"/>
              <a:pPr>
                <a:defRPr/>
              </a:pPr>
              <a:t>‹#›</a:t>
            </a:fld>
            <a:endParaRPr lang="en-US" altLang="en-US"/>
          </a:p>
        </p:txBody>
      </p:sp>
    </p:spTree>
    <p:extLst>
      <p:ext uri="{BB962C8B-B14F-4D97-AF65-F5344CB8AC3E}">
        <p14:creationId xmlns:p14="http://schemas.microsoft.com/office/powerpoint/2010/main" val="1466970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BB37DDD-1DE6-4984-8DB3-93B1059C2027}" type="datetime1">
              <a:rPr lang="en-US" smtClean="0"/>
              <a:t>5/16/2025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F22266-52AA-4A33-84E9-45B28D9DBFD8}" type="slidenum">
              <a:rPr lang="en-US" altLang="en-US"/>
              <a:pPr>
                <a:defRPr/>
              </a:pPr>
              <a:t>‹#›</a:t>
            </a:fld>
            <a:endParaRPr lang="en-US" altLang="en-US"/>
          </a:p>
        </p:txBody>
      </p:sp>
    </p:spTree>
    <p:extLst>
      <p:ext uri="{BB962C8B-B14F-4D97-AF65-F5344CB8AC3E}">
        <p14:creationId xmlns:p14="http://schemas.microsoft.com/office/powerpoint/2010/main" val="30406631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A4C2DBD-F345-4FC2-8E35-8C6F02467C37}" type="datetime1">
              <a:rPr lang="en-US" smtClean="0"/>
              <a:t>5/16/2025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6D67FEB-CFF4-4C23-9F36-FBEF47197C62}" type="slidenum">
              <a:rPr lang="en-US" altLang="en-US"/>
              <a:pPr>
                <a:defRPr/>
              </a:pPr>
              <a:t>‹#›</a:t>
            </a:fld>
            <a:endParaRPr lang="en-US" altLang="en-US"/>
          </a:p>
        </p:txBody>
      </p:sp>
    </p:spTree>
    <p:extLst>
      <p:ext uri="{BB962C8B-B14F-4D97-AF65-F5344CB8AC3E}">
        <p14:creationId xmlns:p14="http://schemas.microsoft.com/office/powerpoint/2010/main" val="460808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CF3BB81-3C72-46B1-AC18-6B6C8EE96580}" type="datetime1">
              <a:rPr lang="en-US" smtClean="0"/>
              <a:t>5/16/2025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0B98B2A-C2ED-4DA2-A997-0232188A7854}" type="slidenum">
              <a:rPr lang="en-US" altLang="en-US"/>
              <a:pPr>
                <a:defRPr/>
              </a:pPr>
              <a:t>‹#›</a:t>
            </a:fld>
            <a:endParaRPr lang="en-US" altLang="en-US"/>
          </a:p>
        </p:txBody>
      </p:sp>
    </p:spTree>
    <p:extLst>
      <p:ext uri="{BB962C8B-B14F-4D97-AF65-F5344CB8AC3E}">
        <p14:creationId xmlns:p14="http://schemas.microsoft.com/office/powerpoint/2010/main" val="16737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r>
              <a:rPr lang="en-US" noProof="0"/>
              <a:t>Click icon to add table</a:t>
            </a:r>
          </a:p>
        </p:txBody>
      </p:sp>
      <p:sp>
        <p:nvSpPr>
          <p:cNvPr id="4" name="Rectangle 4"/>
          <p:cNvSpPr>
            <a:spLocks noGrp="1" noChangeArrowheads="1"/>
          </p:cNvSpPr>
          <p:nvPr>
            <p:ph type="dt" sz="half" idx="10"/>
          </p:nvPr>
        </p:nvSpPr>
        <p:spPr/>
        <p:txBody>
          <a:bodyPr/>
          <a:lstStyle>
            <a:lvl1pPr>
              <a:defRPr/>
            </a:lvl1pPr>
          </a:lstStyle>
          <a:p>
            <a:pPr>
              <a:defRPr/>
            </a:pPr>
            <a:fld id="{72C2F6DB-8340-4921-B246-DAC7805B0F01}" type="datetime1">
              <a:rPr lang="en-US" smtClean="0">
                <a:solidFill>
                  <a:prstClr val="black">
                    <a:tint val="75000"/>
                  </a:prstClr>
                </a:solidFill>
              </a:rPr>
              <a:t>5/16/2025</a:t>
            </a:fld>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p14="http://schemas.microsoft.com/office/powerpoint/2010/main" val="230984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B804-CA0E-4715-91B8-DDF6605384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1D0F71-26EF-4D7B-8C87-175439B55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D029A36-E0B8-4296-B0C9-D3EE5AC835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13504B-391D-4FDF-8408-A4027FD5A489}"/>
              </a:ext>
            </a:extLst>
          </p:cNvPr>
          <p:cNvSpPr>
            <a:spLocks noGrp="1"/>
          </p:cNvSpPr>
          <p:nvPr>
            <p:ph type="dt" sz="half" idx="10"/>
          </p:nvPr>
        </p:nvSpPr>
        <p:spPr/>
        <p:txBody>
          <a:bodyPr/>
          <a:lstStyle/>
          <a:p>
            <a:fld id="{42FD9BB7-76A3-4F76-8531-9A64AF49D083}" type="datetime1">
              <a:rPr lang="en-US" smtClean="0"/>
              <a:t>5/16/2025</a:t>
            </a:fld>
            <a:endParaRPr lang="en-US"/>
          </a:p>
        </p:txBody>
      </p:sp>
      <p:sp>
        <p:nvSpPr>
          <p:cNvPr id="6" name="Footer Placeholder 5">
            <a:extLst>
              <a:ext uri="{FF2B5EF4-FFF2-40B4-BE49-F238E27FC236}">
                <a16:creationId xmlns:a16="http://schemas.microsoft.com/office/drawing/2014/main" id="{2E0D6EAE-478E-46C1-8D07-786C3B021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FB8A9-1B47-4AF2-BAC4-B3763A981A59}"/>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225654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7C04-3EC7-4F28-BAE1-12130B26A4DC}"/>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093D9-2164-4A1E-9415-4BAC628CA1F5}"/>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6E527-0210-4543-8E5C-42B123E1685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6FA22B-BC9B-47EC-A1D0-B0E1DC6B72C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8F29D-DEFE-414D-AD15-057C51B46A64}"/>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A68581-1AB5-4C6F-8D71-7794B06CE224}"/>
              </a:ext>
            </a:extLst>
          </p:cNvPr>
          <p:cNvSpPr>
            <a:spLocks noGrp="1"/>
          </p:cNvSpPr>
          <p:nvPr>
            <p:ph type="dt" sz="half" idx="10"/>
          </p:nvPr>
        </p:nvSpPr>
        <p:spPr/>
        <p:txBody>
          <a:bodyPr/>
          <a:lstStyle/>
          <a:p>
            <a:fld id="{73EB5B32-1045-46B5-B6F8-D560DE1C0261}" type="datetime1">
              <a:rPr lang="en-US" smtClean="0"/>
              <a:t>5/16/2025</a:t>
            </a:fld>
            <a:endParaRPr lang="en-US"/>
          </a:p>
        </p:txBody>
      </p:sp>
      <p:sp>
        <p:nvSpPr>
          <p:cNvPr id="8" name="Footer Placeholder 7">
            <a:extLst>
              <a:ext uri="{FF2B5EF4-FFF2-40B4-BE49-F238E27FC236}">
                <a16:creationId xmlns:a16="http://schemas.microsoft.com/office/drawing/2014/main" id="{8E183992-B31F-4912-82A2-8E1DEF45AB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ACBF83-0FF1-4889-AB27-690DC0667C75}"/>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57151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0004-8048-4C25-B8F8-07A1730EA8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3502E0-656B-43CE-AF5A-A3132CD36C42}"/>
              </a:ext>
            </a:extLst>
          </p:cNvPr>
          <p:cNvSpPr>
            <a:spLocks noGrp="1"/>
          </p:cNvSpPr>
          <p:nvPr>
            <p:ph type="dt" sz="half" idx="10"/>
          </p:nvPr>
        </p:nvSpPr>
        <p:spPr/>
        <p:txBody>
          <a:bodyPr/>
          <a:lstStyle/>
          <a:p>
            <a:fld id="{9EBCE1C7-5543-40D7-AECD-DFD4A741704D}" type="datetime1">
              <a:rPr lang="en-US" smtClean="0"/>
              <a:t>5/16/2025</a:t>
            </a:fld>
            <a:endParaRPr lang="en-US"/>
          </a:p>
        </p:txBody>
      </p:sp>
      <p:sp>
        <p:nvSpPr>
          <p:cNvPr id="4" name="Footer Placeholder 3">
            <a:extLst>
              <a:ext uri="{FF2B5EF4-FFF2-40B4-BE49-F238E27FC236}">
                <a16:creationId xmlns:a16="http://schemas.microsoft.com/office/drawing/2014/main" id="{D40616CD-5B81-458E-91A9-A1975C073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740430-B88B-4F73-B297-503DF6564F50}"/>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353177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7925E-9708-47A3-94C4-3F05302418A9}"/>
              </a:ext>
            </a:extLst>
          </p:cNvPr>
          <p:cNvSpPr>
            <a:spLocks noGrp="1"/>
          </p:cNvSpPr>
          <p:nvPr>
            <p:ph type="dt" sz="half" idx="10"/>
          </p:nvPr>
        </p:nvSpPr>
        <p:spPr/>
        <p:txBody>
          <a:bodyPr/>
          <a:lstStyle/>
          <a:p>
            <a:fld id="{2A4835FF-631C-4C9E-9C33-826E404EB5B8}" type="datetime1">
              <a:rPr lang="en-US" smtClean="0"/>
              <a:t>5/16/2025</a:t>
            </a:fld>
            <a:endParaRPr lang="en-US"/>
          </a:p>
        </p:txBody>
      </p:sp>
      <p:sp>
        <p:nvSpPr>
          <p:cNvPr id="3" name="Footer Placeholder 2">
            <a:extLst>
              <a:ext uri="{FF2B5EF4-FFF2-40B4-BE49-F238E27FC236}">
                <a16:creationId xmlns:a16="http://schemas.microsoft.com/office/drawing/2014/main" id="{30CF5E50-9313-497F-A267-821357BF9C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CA3E51-50A3-4C6F-A9BF-322026482811}"/>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234389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5EBA-46CC-4A78-B228-0601DE9AC7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163413-CE29-43E4-A9EB-42BA54B8558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AB35C0-8A0F-42CC-A17F-CE582A8F0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E63230-2E2C-4193-8506-001A379FA4E1}"/>
              </a:ext>
            </a:extLst>
          </p:cNvPr>
          <p:cNvSpPr>
            <a:spLocks noGrp="1"/>
          </p:cNvSpPr>
          <p:nvPr>
            <p:ph type="dt" sz="half" idx="10"/>
          </p:nvPr>
        </p:nvSpPr>
        <p:spPr/>
        <p:txBody>
          <a:bodyPr/>
          <a:lstStyle/>
          <a:p>
            <a:fld id="{784CFF29-7F46-4E33-AD52-DD122DA2386B}" type="datetime1">
              <a:rPr lang="en-US" smtClean="0"/>
              <a:t>5/16/2025</a:t>
            </a:fld>
            <a:endParaRPr lang="en-US"/>
          </a:p>
        </p:txBody>
      </p:sp>
      <p:sp>
        <p:nvSpPr>
          <p:cNvPr id="6" name="Footer Placeholder 5">
            <a:extLst>
              <a:ext uri="{FF2B5EF4-FFF2-40B4-BE49-F238E27FC236}">
                <a16:creationId xmlns:a16="http://schemas.microsoft.com/office/drawing/2014/main" id="{7E722E08-7A49-4A08-88CC-E41689EB6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6F7731-A4D0-4938-9C20-1FA457097D7A}"/>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85218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8E41-6A7E-4C64-A319-1A66F6540E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862E6-3922-4311-BD1F-451F2FCB9A61}"/>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50B1D84-9142-41F9-8D5F-5D9039969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60923D-7849-4755-9284-D6C65F54C4A3}"/>
              </a:ext>
            </a:extLst>
          </p:cNvPr>
          <p:cNvSpPr>
            <a:spLocks noGrp="1"/>
          </p:cNvSpPr>
          <p:nvPr>
            <p:ph type="dt" sz="half" idx="10"/>
          </p:nvPr>
        </p:nvSpPr>
        <p:spPr/>
        <p:txBody>
          <a:bodyPr/>
          <a:lstStyle/>
          <a:p>
            <a:fld id="{D3D9E234-0CB1-4BD8-9292-C4A62BD7A9C6}" type="datetime1">
              <a:rPr lang="en-US" smtClean="0"/>
              <a:t>5/16/2025</a:t>
            </a:fld>
            <a:endParaRPr lang="en-US"/>
          </a:p>
        </p:txBody>
      </p:sp>
      <p:sp>
        <p:nvSpPr>
          <p:cNvPr id="6" name="Footer Placeholder 5">
            <a:extLst>
              <a:ext uri="{FF2B5EF4-FFF2-40B4-BE49-F238E27FC236}">
                <a16:creationId xmlns:a16="http://schemas.microsoft.com/office/drawing/2014/main" id="{080E5D7E-22DA-4C50-88A9-63C012C5E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9F8DE-F403-4FBF-A2D7-4847A719B850}"/>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200283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FD08FA-C501-480C-A5A2-197C2D36B5EC}"/>
              </a:ext>
            </a:extLst>
          </p:cNvPr>
          <p:cNvSpPr>
            <a:spLocks noGrp="1"/>
          </p:cNvSpPr>
          <p:nvPr>
            <p:ph type="title"/>
          </p:nvPr>
        </p:nvSpPr>
        <p:spPr>
          <a:xfrm>
            <a:off x="1752601" y="173093"/>
            <a:ext cx="9601199"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1B535-2F2E-4AF5-B9E0-F9F0996344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26374-5C98-4A98-B6DD-2D576923325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D83BB09C-3D87-4686-94B8-34A32F603011}" type="datetime1">
              <a:rPr lang="en-US" smtClean="0"/>
              <a:t>5/16/2025</a:t>
            </a:fld>
            <a:endParaRPr lang="en-US"/>
          </a:p>
        </p:txBody>
      </p:sp>
      <p:sp>
        <p:nvSpPr>
          <p:cNvPr id="5" name="Footer Placeholder 4">
            <a:extLst>
              <a:ext uri="{FF2B5EF4-FFF2-40B4-BE49-F238E27FC236}">
                <a16:creationId xmlns:a16="http://schemas.microsoft.com/office/drawing/2014/main" id="{A7048147-6C3C-4929-B440-8EC20F2DF6A3}"/>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CC6CC3B8-56E5-4409-B161-830C99F4C54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b="1">
                <a:solidFill>
                  <a:srgbClr val="002060"/>
                </a:solidFill>
                <a:latin typeface="Arial" panose="020B0604020202020204" pitchFamily="34" charset="0"/>
                <a:cs typeface="Arial" panose="020B0604020202020204" pitchFamily="34" charset="0"/>
              </a:defRPr>
            </a:lvl1pPr>
          </a:lstStyle>
          <a:p>
            <a:fld id="{5A737E9D-9918-4D00-85A4-CE373AB2C493}" type="slidenum">
              <a:rPr lang="en-US" smtClean="0"/>
              <a:pPr/>
              <a:t>‹#›</a:t>
            </a:fld>
            <a:endParaRPr lang="en-US"/>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8835" y="25513"/>
            <a:ext cx="1703766" cy="1620725"/>
          </a:xfrm>
          <a:prstGeom prst="rect">
            <a:avLst/>
          </a:prstGeom>
        </p:spPr>
      </p:pic>
    </p:spTree>
    <p:extLst>
      <p:ext uri="{BB962C8B-B14F-4D97-AF65-F5344CB8AC3E}">
        <p14:creationId xmlns:p14="http://schemas.microsoft.com/office/powerpoint/2010/main" val="3076885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700"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Cambria" panose="02040503050406030204" pitchFamily="18"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77932"/>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609600" y="1066800"/>
            <a:ext cx="1097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41D29FC3-34D0-426C-B870-CE7CABEFC3D6}" type="datetime1">
              <a:rPr lang="en-US" smtClean="0">
                <a:solidFill>
                  <a:prstClr val="black">
                    <a:tint val="75000"/>
                  </a:prstClr>
                </a:solidFill>
              </a:rPr>
              <a:t>5/16/2025</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600" b="1">
                <a:solidFill>
                  <a:srgbClr val="002060"/>
                </a:solidFill>
                <a:latin typeface="Calibri" panose="020F0502020204030204" pitchFamily="34" charset="0"/>
              </a:defRPr>
            </a:lvl1pPr>
          </a:lstStyle>
          <a:p>
            <a:fld id="{862FC848-B0EC-48B9-AB81-515881DF4BD9}" type="slidenum">
              <a:rPr lang="en-US" altLang="en-US" smtClean="0">
                <a:cs typeface="Arial" panose="020B0604020202020204" pitchFamily="34" charset="0"/>
              </a:rPr>
              <a:pPr/>
              <a:t>‹#›</a:t>
            </a:fld>
            <a:endParaRPr lang="en-US" altLang="en-US">
              <a:cs typeface="Arial" panose="020B0604020202020204" pitchFamily="34" charset="0"/>
            </a:endParaRPr>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44200" y="0"/>
            <a:ext cx="1339851" cy="1214438"/>
          </a:xfrm>
          <a:prstGeom prst="rect">
            <a:avLst/>
          </a:prstGeom>
        </p:spPr>
      </p:pic>
    </p:spTree>
    <p:extLst>
      <p:ext uri="{BB962C8B-B14F-4D97-AF65-F5344CB8AC3E}">
        <p14:creationId xmlns:p14="http://schemas.microsoft.com/office/powerpoint/2010/main" val="112302815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99" r:id="rId13"/>
  </p:sldLayoutIdLst>
  <p:hf hdr="0" ftr="0" dt="0"/>
  <p:txStyles>
    <p:titleStyle>
      <a:lvl1pPr algn="l" rtl="0" eaLnBrk="1" fontAlgn="base" hangingPunct="1">
        <a:spcBef>
          <a:spcPct val="0"/>
        </a:spcBef>
        <a:spcAft>
          <a:spcPct val="0"/>
        </a:spcAft>
        <a:defRPr sz="3600" b="1" kern="1200">
          <a:solidFill>
            <a:schemeClr val="tx1"/>
          </a:solidFill>
          <a:latin typeface="Cambria" panose="02040503050406030204" pitchFamily="18" charset="0"/>
          <a:ea typeface="+mj-ea"/>
          <a:cs typeface="+mj-cs"/>
        </a:defRPr>
      </a:lvl1pPr>
      <a:lvl2pPr algn="l" rtl="0" eaLnBrk="1" fontAlgn="base" hangingPunct="1">
        <a:spcBef>
          <a:spcPct val="0"/>
        </a:spcBef>
        <a:spcAft>
          <a:spcPct val="0"/>
        </a:spcAft>
        <a:defRPr sz="3600">
          <a:solidFill>
            <a:schemeClr val="tx1"/>
          </a:solidFill>
          <a:latin typeface="Calibri" pitchFamily="34" charset="0"/>
        </a:defRPr>
      </a:lvl2pPr>
      <a:lvl3pPr algn="l" rtl="0" eaLnBrk="1" fontAlgn="base" hangingPunct="1">
        <a:spcBef>
          <a:spcPct val="0"/>
        </a:spcBef>
        <a:spcAft>
          <a:spcPct val="0"/>
        </a:spcAft>
        <a:defRPr sz="3600">
          <a:solidFill>
            <a:schemeClr val="tx1"/>
          </a:solidFill>
          <a:latin typeface="Calibri" pitchFamily="34" charset="0"/>
        </a:defRPr>
      </a:lvl3pPr>
      <a:lvl4pPr algn="l" rtl="0" eaLnBrk="1" fontAlgn="base" hangingPunct="1">
        <a:spcBef>
          <a:spcPct val="0"/>
        </a:spcBef>
        <a:spcAft>
          <a:spcPct val="0"/>
        </a:spcAft>
        <a:defRPr sz="3600">
          <a:solidFill>
            <a:schemeClr val="tx1"/>
          </a:solidFill>
          <a:latin typeface="Calibri" pitchFamily="34" charset="0"/>
        </a:defRPr>
      </a:lvl4pPr>
      <a:lvl5pPr algn="l" rtl="0" eaLnBrk="1" fontAlgn="base" hangingPunct="1">
        <a:spcBef>
          <a:spcPct val="0"/>
        </a:spcBef>
        <a:spcAft>
          <a:spcPct val="0"/>
        </a:spcAft>
        <a:defRPr sz="3600">
          <a:solidFill>
            <a:schemeClr val="tx1"/>
          </a:solidFill>
          <a:latin typeface="Calibri" pitchFamily="34" charset="0"/>
        </a:defRPr>
      </a:lvl5pPr>
      <a:lvl6pPr marL="457200" algn="l" rtl="0" eaLnBrk="1" fontAlgn="base" hangingPunct="1">
        <a:spcBef>
          <a:spcPct val="0"/>
        </a:spcBef>
        <a:spcAft>
          <a:spcPct val="0"/>
        </a:spcAft>
        <a:defRPr sz="3600">
          <a:solidFill>
            <a:schemeClr val="tx1"/>
          </a:solidFill>
          <a:latin typeface="Calibri" pitchFamily="34" charset="0"/>
        </a:defRPr>
      </a:lvl6pPr>
      <a:lvl7pPr marL="914400" algn="l" rtl="0" eaLnBrk="1" fontAlgn="base" hangingPunct="1">
        <a:spcBef>
          <a:spcPct val="0"/>
        </a:spcBef>
        <a:spcAft>
          <a:spcPct val="0"/>
        </a:spcAft>
        <a:defRPr sz="3600">
          <a:solidFill>
            <a:schemeClr val="tx1"/>
          </a:solidFill>
          <a:latin typeface="Calibri" pitchFamily="34" charset="0"/>
        </a:defRPr>
      </a:lvl7pPr>
      <a:lvl8pPr marL="1371600" algn="l" rtl="0" eaLnBrk="1" fontAlgn="base" hangingPunct="1">
        <a:spcBef>
          <a:spcPct val="0"/>
        </a:spcBef>
        <a:spcAft>
          <a:spcPct val="0"/>
        </a:spcAft>
        <a:defRPr sz="3600">
          <a:solidFill>
            <a:schemeClr val="tx1"/>
          </a:solidFill>
          <a:latin typeface="Calibri" pitchFamily="34" charset="0"/>
        </a:defRPr>
      </a:lvl8pPr>
      <a:lvl9pPr marL="1828800" algn="l" rtl="0" eaLnBrk="1" fontAlgn="base" hangingPunct="1">
        <a:spcBef>
          <a:spcPct val="0"/>
        </a:spcBef>
        <a:spcAft>
          <a:spcPct val="0"/>
        </a:spcAft>
        <a:defRPr sz="36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Cambria" panose="0204050305040603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0"/>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609600" y="1066800"/>
            <a:ext cx="1097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C012106C-8720-454E-B58E-3987A7AC4E01}" type="datetime1">
              <a:rPr lang="en-US" smtClean="0"/>
              <a:t>5/16/2025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b="1">
                <a:solidFill>
                  <a:srgbClr val="002060"/>
                </a:solidFill>
                <a:latin typeface="Calibri" panose="020F0502020204030204" pitchFamily="34" charset="0"/>
              </a:defRPr>
            </a:lvl1pPr>
          </a:lstStyle>
          <a:p>
            <a:pPr>
              <a:defRPr/>
            </a:pPr>
            <a:fld id="{DEADDFC9-9522-423D-AF71-66FCB416E213}" type="slidenum">
              <a:rPr lang="en-US" altLang="en-US" smtClean="0"/>
              <a:pPr>
                <a:defRPr/>
              </a:pPr>
              <a:t>‹#›</a:t>
            </a:fld>
            <a:endParaRPr lang="en-US" altLang="en-US"/>
          </a:p>
        </p:txBody>
      </p:sp>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64800" y="80962"/>
            <a:ext cx="1619251" cy="1214438"/>
          </a:xfrm>
          <a:prstGeom prst="rect">
            <a:avLst/>
          </a:prstGeom>
        </p:spPr>
      </p:pic>
    </p:spTree>
    <p:extLst>
      <p:ext uri="{BB962C8B-B14F-4D97-AF65-F5344CB8AC3E}">
        <p14:creationId xmlns:p14="http://schemas.microsoft.com/office/powerpoint/2010/main" val="173986722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l" rtl="0" eaLnBrk="1" fontAlgn="base" hangingPunct="1">
        <a:spcBef>
          <a:spcPct val="0"/>
        </a:spcBef>
        <a:spcAft>
          <a:spcPct val="0"/>
        </a:spcAft>
        <a:defRPr sz="3600" kern="1200">
          <a:solidFill>
            <a:schemeClr val="tx1"/>
          </a:solidFill>
          <a:latin typeface="+mj-lt"/>
          <a:ea typeface="+mj-ea"/>
          <a:cs typeface="+mj-cs"/>
        </a:defRPr>
      </a:lvl1pPr>
      <a:lvl2pPr algn="l" rtl="0" eaLnBrk="1" fontAlgn="base" hangingPunct="1">
        <a:spcBef>
          <a:spcPct val="0"/>
        </a:spcBef>
        <a:spcAft>
          <a:spcPct val="0"/>
        </a:spcAft>
        <a:defRPr sz="3600">
          <a:solidFill>
            <a:schemeClr val="tx1"/>
          </a:solidFill>
          <a:latin typeface="Calibri" pitchFamily="34" charset="0"/>
        </a:defRPr>
      </a:lvl2pPr>
      <a:lvl3pPr algn="l" rtl="0" eaLnBrk="1" fontAlgn="base" hangingPunct="1">
        <a:spcBef>
          <a:spcPct val="0"/>
        </a:spcBef>
        <a:spcAft>
          <a:spcPct val="0"/>
        </a:spcAft>
        <a:defRPr sz="3600">
          <a:solidFill>
            <a:schemeClr val="tx1"/>
          </a:solidFill>
          <a:latin typeface="Calibri" pitchFamily="34" charset="0"/>
        </a:defRPr>
      </a:lvl3pPr>
      <a:lvl4pPr algn="l" rtl="0" eaLnBrk="1" fontAlgn="base" hangingPunct="1">
        <a:spcBef>
          <a:spcPct val="0"/>
        </a:spcBef>
        <a:spcAft>
          <a:spcPct val="0"/>
        </a:spcAft>
        <a:defRPr sz="3600">
          <a:solidFill>
            <a:schemeClr val="tx1"/>
          </a:solidFill>
          <a:latin typeface="Calibri" pitchFamily="34" charset="0"/>
        </a:defRPr>
      </a:lvl4pPr>
      <a:lvl5pPr algn="l" rtl="0" eaLnBrk="1" fontAlgn="base" hangingPunct="1">
        <a:spcBef>
          <a:spcPct val="0"/>
        </a:spcBef>
        <a:spcAft>
          <a:spcPct val="0"/>
        </a:spcAft>
        <a:defRPr sz="3600">
          <a:solidFill>
            <a:schemeClr val="tx1"/>
          </a:solidFill>
          <a:latin typeface="Calibri" pitchFamily="34" charset="0"/>
        </a:defRPr>
      </a:lvl5pPr>
      <a:lvl6pPr marL="457200" algn="l" rtl="0" eaLnBrk="1" fontAlgn="base" hangingPunct="1">
        <a:spcBef>
          <a:spcPct val="0"/>
        </a:spcBef>
        <a:spcAft>
          <a:spcPct val="0"/>
        </a:spcAft>
        <a:defRPr sz="3600">
          <a:solidFill>
            <a:schemeClr val="tx1"/>
          </a:solidFill>
          <a:latin typeface="Calibri" pitchFamily="34" charset="0"/>
        </a:defRPr>
      </a:lvl6pPr>
      <a:lvl7pPr marL="914400" algn="l" rtl="0" eaLnBrk="1" fontAlgn="base" hangingPunct="1">
        <a:spcBef>
          <a:spcPct val="0"/>
        </a:spcBef>
        <a:spcAft>
          <a:spcPct val="0"/>
        </a:spcAft>
        <a:defRPr sz="3600">
          <a:solidFill>
            <a:schemeClr val="tx1"/>
          </a:solidFill>
          <a:latin typeface="Calibri" pitchFamily="34" charset="0"/>
        </a:defRPr>
      </a:lvl7pPr>
      <a:lvl8pPr marL="1371600" algn="l" rtl="0" eaLnBrk="1" fontAlgn="base" hangingPunct="1">
        <a:spcBef>
          <a:spcPct val="0"/>
        </a:spcBef>
        <a:spcAft>
          <a:spcPct val="0"/>
        </a:spcAft>
        <a:defRPr sz="3600">
          <a:solidFill>
            <a:schemeClr val="tx1"/>
          </a:solidFill>
          <a:latin typeface="Calibri" pitchFamily="34" charset="0"/>
        </a:defRPr>
      </a:lvl8pPr>
      <a:lvl9pPr marL="1828800" algn="l" rtl="0" eaLnBrk="1" fontAlgn="base" hangingPunct="1">
        <a:spcBef>
          <a:spcPct val="0"/>
        </a:spcBef>
        <a:spcAft>
          <a:spcPct val="0"/>
        </a:spcAft>
        <a:defRPr sz="36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396853"/>
            <a:ext cx="10515600" cy="1981200"/>
          </a:xfrm>
        </p:spPr>
        <p:txBody>
          <a:bodyPr>
            <a:normAutofit/>
          </a:bodyPr>
          <a:lstStyle/>
          <a:p>
            <a:r>
              <a:rPr lang="en-US" sz="4400" b="1" dirty="0">
                <a:solidFill>
                  <a:srgbClr val="FFFF00"/>
                </a:solidFill>
                <a:latin typeface="Cambria" panose="02040503050406030204" pitchFamily="18" charset="0"/>
              </a:rPr>
              <a:t>CHƯƠNG 5: PHÂN LỚP DỮ LIỆU</a:t>
            </a:r>
            <a:br>
              <a:rPr lang="en-US" sz="4400" b="1" dirty="0">
                <a:solidFill>
                  <a:srgbClr val="FFFF00"/>
                </a:solidFill>
                <a:latin typeface="Cambria" panose="02040503050406030204" pitchFamily="18" charset="0"/>
              </a:rPr>
            </a:br>
            <a:r>
              <a:rPr lang="en-US" sz="4400" b="1" dirty="0">
                <a:solidFill>
                  <a:srgbClr val="FFFF00"/>
                </a:solidFill>
                <a:latin typeface="Cambria" panose="02040503050406030204" pitchFamily="18" charset="0"/>
              </a:rPr>
              <a:t>(</a:t>
            </a:r>
            <a:r>
              <a:rPr lang="en-US" sz="4400">
                <a:solidFill>
                  <a:srgbClr val="FFFF00"/>
                </a:solidFill>
                <a:latin typeface="Cambria" panose="02040503050406030204" pitchFamily="18" charset="0"/>
              </a:rPr>
              <a:t>Classification</a:t>
            </a:r>
            <a:r>
              <a:rPr lang="en-US" sz="4400" b="1">
                <a:solidFill>
                  <a:srgbClr val="FFFF00"/>
                </a:solidFill>
                <a:latin typeface="Cambria" panose="02040503050406030204" pitchFamily="18" charset="0"/>
              </a:rPr>
              <a:t>)</a:t>
            </a:r>
            <a:endParaRPr lang="en-US" sz="4400" dirty="0">
              <a:solidFill>
                <a:srgbClr val="FFFF00"/>
              </a:solidFill>
              <a:latin typeface="Cambria" panose="02040503050406030204" pitchFamily="18" charset="0"/>
            </a:endParaRPr>
          </a:p>
        </p:txBody>
      </p:sp>
      <p:sp>
        <p:nvSpPr>
          <p:cNvPr id="4" name="Subtitle 2"/>
          <p:cNvSpPr txBox="1">
            <a:spLocks/>
          </p:cNvSpPr>
          <p:nvPr/>
        </p:nvSpPr>
        <p:spPr>
          <a:xfrm>
            <a:off x="5128260" y="6532562"/>
            <a:ext cx="2057400" cy="325438"/>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2060"/>
                </a:solidFill>
              </a:rPr>
              <a:t>11/2024</a:t>
            </a:r>
            <a:endParaRPr lang="en-US" sz="2000" b="1" dirty="0"/>
          </a:p>
        </p:txBody>
      </p:sp>
      <p:sp>
        <p:nvSpPr>
          <p:cNvPr id="5" name="Subtitle 2"/>
          <p:cNvSpPr txBox="1">
            <a:spLocks/>
          </p:cNvSpPr>
          <p:nvPr/>
        </p:nvSpPr>
        <p:spPr>
          <a:xfrm>
            <a:off x="1752600" y="443184"/>
            <a:ext cx="7467600" cy="83819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err="1">
                <a:solidFill>
                  <a:srgbClr val="002060"/>
                </a:solidFill>
              </a:rPr>
              <a:t>Bài</a:t>
            </a:r>
            <a:r>
              <a:rPr lang="en-US" dirty="0">
                <a:solidFill>
                  <a:srgbClr val="002060"/>
                </a:solidFill>
              </a:rPr>
              <a:t> </a:t>
            </a:r>
            <a:r>
              <a:rPr lang="en-US" dirty="0" err="1">
                <a:solidFill>
                  <a:srgbClr val="002060"/>
                </a:solidFill>
              </a:rPr>
              <a:t>giảng</a:t>
            </a:r>
            <a:r>
              <a:rPr lang="en-US" dirty="0">
                <a:solidFill>
                  <a:srgbClr val="002060"/>
                </a:solidFill>
              </a:rPr>
              <a:t> </a:t>
            </a:r>
            <a:r>
              <a:rPr lang="en-US" dirty="0" err="1">
                <a:solidFill>
                  <a:srgbClr val="002060"/>
                </a:solidFill>
              </a:rPr>
              <a:t>môn</a:t>
            </a:r>
            <a:r>
              <a:rPr lang="en-US" dirty="0">
                <a:solidFill>
                  <a:srgbClr val="002060"/>
                </a:solidFill>
              </a:rPr>
              <a:t> </a:t>
            </a:r>
            <a:r>
              <a:rPr lang="en-US" dirty="0" err="1">
                <a:solidFill>
                  <a:srgbClr val="002060"/>
                </a:solidFill>
              </a:rPr>
              <a:t>học</a:t>
            </a:r>
            <a:r>
              <a:rPr lang="en-US" dirty="0">
                <a:solidFill>
                  <a:srgbClr val="002060"/>
                </a:solidFill>
              </a:rPr>
              <a:t>:</a:t>
            </a:r>
          </a:p>
          <a:p>
            <a:pPr algn="l"/>
            <a:r>
              <a:rPr lang="en-US" b="1" dirty="0" err="1">
                <a:solidFill>
                  <a:srgbClr val="002060"/>
                </a:solidFill>
              </a:rPr>
              <a:t>Khai</a:t>
            </a:r>
            <a:r>
              <a:rPr lang="en-US" b="1" dirty="0">
                <a:solidFill>
                  <a:srgbClr val="002060"/>
                </a:solidFill>
              </a:rPr>
              <a:t> </a:t>
            </a:r>
            <a:r>
              <a:rPr lang="en-US" b="1" dirty="0" err="1">
                <a:solidFill>
                  <a:srgbClr val="002060"/>
                </a:solidFill>
              </a:rPr>
              <a:t>phá</a:t>
            </a:r>
            <a:r>
              <a:rPr lang="en-US" b="1" dirty="0">
                <a:solidFill>
                  <a:srgbClr val="002060"/>
                </a:solidFill>
              </a:rPr>
              <a:t> </a:t>
            </a:r>
            <a:r>
              <a:rPr lang="en-US" b="1" dirty="0" err="1">
                <a:solidFill>
                  <a:srgbClr val="002060"/>
                </a:solidFill>
              </a:rPr>
              <a:t>dữ</a:t>
            </a:r>
            <a:r>
              <a:rPr lang="en-US" b="1" dirty="0">
                <a:solidFill>
                  <a:srgbClr val="002060"/>
                </a:solidFill>
              </a:rPr>
              <a:t> </a:t>
            </a:r>
            <a:r>
              <a:rPr lang="en-US" b="1" dirty="0" err="1">
                <a:solidFill>
                  <a:srgbClr val="002060"/>
                </a:solidFill>
              </a:rPr>
              <a:t>liệu</a:t>
            </a:r>
            <a:r>
              <a:rPr lang="en-US" b="1" dirty="0">
                <a:solidFill>
                  <a:srgbClr val="002060"/>
                </a:solidFill>
              </a:rPr>
              <a:t> (7080508) </a:t>
            </a:r>
            <a:endParaRPr lang="en-US" sz="2000" b="1" dirty="0"/>
          </a:p>
        </p:txBody>
      </p:sp>
      <p:cxnSp>
        <p:nvCxnSpPr>
          <p:cNvPr id="8" name="Straight Connector 7"/>
          <p:cNvCxnSpPr/>
          <p:nvPr/>
        </p:nvCxnSpPr>
        <p:spPr>
          <a:xfrm flipV="1">
            <a:off x="1826260" y="782637"/>
            <a:ext cx="3302000" cy="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368E8A1-81CD-2179-6D30-A3596D94985F}"/>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4864614C-71CE-A0B9-3CFC-814DA97C3698}"/>
              </a:ext>
            </a:extLst>
          </p:cNvPr>
          <p:cNvSpPr txBox="1"/>
          <p:nvPr/>
        </p:nvSpPr>
        <p:spPr>
          <a:xfrm>
            <a:off x="1" y="1199252"/>
            <a:ext cx="12039599" cy="629548"/>
          </a:xfrm>
          <a:prstGeom prst="rect">
            <a:avLst/>
          </a:prstGeom>
          <a:noFill/>
          <a:ln>
            <a:noFill/>
          </a:ln>
        </p:spPr>
        <p:txBody>
          <a:bodyPr spcFirstLastPara="1" wrap="square" lIns="121900" tIns="121900" rIns="121900" bIns="121900" anchor="t" anchorCtr="0">
            <a:noAutofit/>
          </a:bodyPr>
          <a:lstStyle/>
          <a:p>
            <a:pPr marL="17463" lvl="1" indent="0" algn="just">
              <a:spcBef>
                <a:spcPct val="0"/>
              </a:spcBef>
              <a:buNone/>
              <a:defRPr/>
            </a:pPr>
            <a:r>
              <a:rPr lang="en-US" sz="2200" dirty="0" err="1">
                <a:latin typeface="Cambria" panose="02040503050406030204" pitchFamily="18" charset="0"/>
                <a:ea typeface="SimSun" panose="02010600030101010101" pitchFamily="2" charset="-122"/>
                <a:cs typeface="Times New Roman" panose="02020603050405020304" pitchFamily="18" charset="0"/>
              </a:rPr>
              <a:t>Quá trình huấn luyện và dự đoán với mô hình phân lớp trên tập dữ liệu có gán nhãn</a:t>
            </a:r>
            <a:endParaRPr lang="en-US" sz="2200" dirty="0">
              <a:solidFill>
                <a:srgbClr val="002060"/>
              </a:solidFill>
              <a:latin typeface="Cambria" panose="02040503050406030204" pitchFamily="18" charset="0"/>
            </a:endParaRPr>
          </a:p>
        </p:txBody>
      </p:sp>
      <p:sp>
        <p:nvSpPr>
          <p:cNvPr id="2" name="Rectangle 2">
            <a:extLst>
              <a:ext uri="{FF2B5EF4-FFF2-40B4-BE49-F238E27FC236}">
                <a16:creationId xmlns:a16="http://schemas.microsoft.com/office/drawing/2014/main" id="{1E202957-299B-F17A-33BE-FFB8AEC7844D}"/>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A8B5E596-FBEB-2DB0-DC76-93A361F0B2EA}"/>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AA71B3A3-7CAA-0EC3-A593-DC7AE4E9E14F}"/>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0479C096-A374-9C73-28C1-D51B06840317}"/>
              </a:ext>
            </a:extLst>
          </p:cNvPr>
          <p:cNvSpPr>
            <a:spLocks noGrp="1"/>
          </p:cNvSpPr>
          <p:nvPr>
            <p:ph type="title"/>
          </p:nvPr>
        </p:nvSpPr>
        <p:spPr/>
        <p:txBody>
          <a:bodyPr/>
          <a:lstStyle/>
          <a:p>
            <a:r>
              <a:rPr lang="en-VN"/>
              <a:t>Tổng quan về phân lớp dữ liệu</a:t>
            </a:r>
          </a:p>
        </p:txBody>
      </p:sp>
      <p:pic>
        <p:nvPicPr>
          <p:cNvPr id="10" name="Content Placeholder 3">
            <a:extLst>
              <a:ext uri="{FF2B5EF4-FFF2-40B4-BE49-F238E27FC236}">
                <a16:creationId xmlns:a16="http://schemas.microsoft.com/office/drawing/2014/main" id="{DBFC7476-CA63-B437-A1F3-31701D761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010" t="25078" r="19588" b="6509"/>
          <a:stretch>
            <a:fillRect/>
          </a:stretch>
        </p:blipFill>
        <p:spPr bwMode="auto">
          <a:xfrm>
            <a:off x="116006" y="2271827"/>
            <a:ext cx="5648292" cy="337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Supervised Learning">
            <a:extLst>
              <a:ext uri="{FF2B5EF4-FFF2-40B4-BE49-F238E27FC236}">
                <a16:creationId xmlns:a16="http://schemas.microsoft.com/office/drawing/2014/main" id="{C7C9B80B-9C7E-6114-F026-ED657E1AC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9606" y="2285439"/>
            <a:ext cx="6046388" cy="340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45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B5E3B0D-44DD-CDB4-D1CE-8235E2E8F452}"/>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974BF1BC-D228-B0CE-CA0C-27DDDCCF9345}"/>
              </a:ext>
            </a:extLst>
          </p:cNvPr>
          <p:cNvSpPr txBox="1"/>
          <p:nvPr/>
        </p:nvSpPr>
        <p:spPr>
          <a:xfrm>
            <a:off x="1" y="1199252"/>
            <a:ext cx="12039599" cy="1696348"/>
          </a:xfrm>
          <a:prstGeom prst="rect">
            <a:avLst/>
          </a:prstGeom>
          <a:noFill/>
          <a:ln>
            <a:noFill/>
          </a:ln>
        </p:spPr>
        <p:txBody>
          <a:bodyPr spcFirstLastPara="1" wrap="square" lIns="121900" tIns="121900" rIns="121900" bIns="121900" anchor="t" anchorCtr="0">
            <a:noAutofit/>
          </a:bodyPr>
          <a:lstStyle/>
          <a:p>
            <a:pPr marL="17463" lvl="1" indent="0" algn="just">
              <a:spcBef>
                <a:spcPct val="0"/>
              </a:spcBef>
              <a:buNone/>
              <a:defRPr/>
            </a:pPr>
            <a:r>
              <a:rPr lang="en-US" sz="2400" dirty="0" err="1">
                <a:latin typeface="Cambria" panose="02040503050406030204" pitchFamily="18" charset="0"/>
                <a:ea typeface="SimSun" panose="02010600030101010101" pitchFamily="2" charset="-122"/>
                <a:cs typeface="Times New Roman" panose="02020603050405020304" pitchFamily="18" charset="0"/>
              </a:rPr>
              <a:t>Phân lớp dữ liệu chia làm 2 loại: </a:t>
            </a:r>
          </a:p>
          <a:p>
            <a:pPr marL="635000" lvl="1" indent="-379413" algn="just">
              <a:spcBef>
                <a:spcPct val="0"/>
              </a:spcBef>
              <a:buFont typeface="Wingdings" pitchFamily="2" charset="2"/>
              <a:buChar char="Ø"/>
              <a:defRPr/>
            </a:pPr>
            <a:r>
              <a:rPr lang="en-US" sz="2200" dirty="0" err="1">
                <a:latin typeface="Cambria" panose="02040503050406030204" pitchFamily="18" charset="0"/>
                <a:ea typeface="SimSun" panose="02010600030101010101" pitchFamily="2" charset="-122"/>
                <a:cs typeface="Times New Roman" panose="02020603050405020304" pitchFamily="18" charset="0"/>
              </a:rPr>
              <a:t>Phân lớp nhị phân (Binary Classification)</a:t>
            </a:r>
          </a:p>
          <a:p>
            <a:pPr marL="635000" lvl="1" indent="-379413" algn="just">
              <a:spcBef>
                <a:spcPct val="0"/>
              </a:spcBef>
              <a:buFont typeface="Wingdings" pitchFamily="2" charset="2"/>
              <a:buChar char="Ø"/>
              <a:defRPr/>
            </a:pPr>
            <a:r>
              <a:rPr lang="en-US" sz="2200" dirty="0" err="1">
                <a:latin typeface="Cambria" panose="02040503050406030204" pitchFamily="18" charset="0"/>
                <a:ea typeface="SimSun" panose="02010600030101010101" pitchFamily="2" charset="-122"/>
                <a:cs typeface="Times New Roman" panose="02020603050405020304" pitchFamily="18" charset="0"/>
              </a:rPr>
              <a:t>Phân lớp đã lớp (Multi-class Classification) </a:t>
            </a:r>
            <a:endParaRPr lang="en-US" sz="2200" dirty="0">
              <a:solidFill>
                <a:srgbClr val="002060"/>
              </a:solidFill>
              <a:latin typeface="Cambria" panose="02040503050406030204" pitchFamily="18" charset="0"/>
            </a:endParaRPr>
          </a:p>
        </p:txBody>
      </p:sp>
      <p:sp>
        <p:nvSpPr>
          <p:cNvPr id="2" name="Rectangle 2">
            <a:extLst>
              <a:ext uri="{FF2B5EF4-FFF2-40B4-BE49-F238E27FC236}">
                <a16:creationId xmlns:a16="http://schemas.microsoft.com/office/drawing/2014/main" id="{5BBBB0E7-26B7-80E3-CF95-38111AB8E2C4}"/>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8D52E4E0-69A5-1771-3D4D-81933FF65791}"/>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A94BB5A7-7A77-852E-7AD6-63B12D47979F}"/>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303306D2-DEE6-7D09-539B-AA7A402AFC64}"/>
              </a:ext>
            </a:extLst>
          </p:cNvPr>
          <p:cNvSpPr>
            <a:spLocks noGrp="1"/>
          </p:cNvSpPr>
          <p:nvPr>
            <p:ph type="title"/>
          </p:nvPr>
        </p:nvSpPr>
        <p:spPr/>
        <p:txBody>
          <a:bodyPr/>
          <a:lstStyle/>
          <a:p>
            <a:r>
              <a:rPr lang="en-VN"/>
              <a:t>Tổng quan về phân lớp dữ liệu</a:t>
            </a:r>
          </a:p>
        </p:txBody>
      </p:sp>
      <p:pic>
        <p:nvPicPr>
          <p:cNvPr id="3074" name="Picture 2" descr="Getting started with Classification - GeeksforGeeks">
            <a:extLst>
              <a:ext uri="{FF2B5EF4-FFF2-40B4-BE49-F238E27FC236}">
                <a16:creationId xmlns:a16="http://schemas.microsoft.com/office/drawing/2014/main" id="{C43C0287-AF8F-EFB8-BF6B-F3F7BF27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334" y="2917209"/>
            <a:ext cx="7067666" cy="32549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You Are Probably Building Inconsistent Classification Models Without Even  Realizing">
            <a:extLst>
              <a:ext uri="{FF2B5EF4-FFF2-40B4-BE49-F238E27FC236}">
                <a16:creationId xmlns:a16="http://schemas.microsoft.com/office/drawing/2014/main" id="{A5EF2FCE-1E25-A1CD-6FDB-AEA49A1240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7" y="3156568"/>
            <a:ext cx="4854951" cy="225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797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26AC1-430D-A2BF-DEDC-9FB29F81B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7F03D-6F76-14E3-97D7-33260100E118}"/>
              </a:ext>
            </a:extLst>
          </p:cNvPr>
          <p:cNvSpPr>
            <a:spLocks noGrp="1"/>
          </p:cNvSpPr>
          <p:nvPr>
            <p:ph type="title"/>
          </p:nvPr>
        </p:nvSpPr>
        <p:spPr/>
        <p:txBody>
          <a:bodyPr>
            <a:normAutofit/>
          </a:bodyPr>
          <a:lstStyle/>
          <a:p>
            <a:r>
              <a:rPr lang="en-VN" sz="4400">
                <a:solidFill>
                  <a:srgbClr val="FFC000"/>
                </a:solidFill>
              </a:rPr>
              <a:t>1.3 Một số thuật toán phân lớp</a:t>
            </a:r>
          </a:p>
        </p:txBody>
      </p:sp>
    </p:spTree>
    <p:extLst>
      <p:ext uri="{BB962C8B-B14F-4D97-AF65-F5344CB8AC3E}">
        <p14:creationId xmlns:p14="http://schemas.microsoft.com/office/powerpoint/2010/main" val="3650049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5950C60D-9A9C-468C-6F2C-E9C9B86552A3}"/>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9E55F25E-D6AB-4F53-AF35-114EC426D7EA}"/>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3A6B381B-CC8E-7806-7316-F34ED6259DB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BC3D8C24-F3FC-39C5-0394-B0767CB8505C}"/>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40004D24-FB0D-01C4-E0A6-35F6E3FC1EAE}"/>
              </a:ext>
            </a:extLst>
          </p:cNvPr>
          <p:cNvSpPr>
            <a:spLocks noGrp="1"/>
          </p:cNvSpPr>
          <p:nvPr>
            <p:ph type="title"/>
          </p:nvPr>
        </p:nvSpPr>
        <p:spPr/>
        <p:txBody>
          <a:bodyPr/>
          <a:lstStyle/>
          <a:p>
            <a:r>
              <a:rPr lang="en-VN"/>
              <a:t>Một số loại phân lớp dữ liệu</a:t>
            </a:r>
          </a:p>
        </p:txBody>
      </p:sp>
      <p:pic>
        <p:nvPicPr>
          <p:cNvPr id="7" name="Picture 6">
            <a:extLst>
              <a:ext uri="{FF2B5EF4-FFF2-40B4-BE49-F238E27FC236}">
                <a16:creationId xmlns:a16="http://schemas.microsoft.com/office/drawing/2014/main" id="{A61EB256-13D4-444F-526C-8AA7C54F9762}"/>
              </a:ext>
            </a:extLst>
          </p:cNvPr>
          <p:cNvPicPr>
            <a:picLocks noChangeAspect="1"/>
          </p:cNvPicPr>
          <p:nvPr/>
        </p:nvPicPr>
        <p:blipFill>
          <a:blip r:embed="rId3"/>
          <a:stretch>
            <a:fillRect/>
          </a:stretch>
        </p:blipFill>
        <p:spPr>
          <a:xfrm>
            <a:off x="1199786" y="1371600"/>
            <a:ext cx="9925414" cy="5194300"/>
          </a:xfrm>
          <a:prstGeom prst="rect">
            <a:avLst/>
          </a:prstGeom>
        </p:spPr>
      </p:pic>
    </p:spTree>
    <p:extLst>
      <p:ext uri="{BB962C8B-B14F-4D97-AF65-F5344CB8AC3E}">
        <p14:creationId xmlns:p14="http://schemas.microsoft.com/office/powerpoint/2010/main" val="3464479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8A42314-1498-F064-D3E3-3598868A4E8B}"/>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DEF3EF73-E653-C1DA-75E7-6CD297007148}"/>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66E665B7-74DC-2034-6738-B5D15F9AC4D4}"/>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1C39BE7F-3458-7F40-1ABD-9545CA82411B}"/>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F9F20CCF-453B-F2CA-2DF4-01483BBAE5BD}"/>
              </a:ext>
            </a:extLst>
          </p:cNvPr>
          <p:cNvSpPr>
            <a:spLocks noGrp="1"/>
          </p:cNvSpPr>
          <p:nvPr>
            <p:ph type="title"/>
          </p:nvPr>
        </p:nvSpPr>
        <p:spPr/>
        <p:txBody>
          <a:bodyPr/>
          <a:lstStyle/>
          <a:p>
            <a:r>
              <a:rPr lang="en-VN"/>
              <a:t>Một số loại phân lớp dữ liệu</a:t>
            </a:r>
          </a:p>
        </p:txBody>
      </p:sp>
      <p:pic>
        <p:nvPicPr>
          <p:cNvPr id="5" name="Picture 4">
            <a:extLst>
              <a:ext uri="{FF2B5EF4-FFF2-40B4-BE49-F238E27FC236}">
                <a16:creationId xmlns:a16="http://schemas.microsoft.com/office/drawing/2014/main" id="{8BAF42A8-01E9-FB78-5B4F-32451146645D}"/>
              </a:ext>
            </a:extLst>
          </p:cNvPr>
          <p:cNvPicPr>
            <a:picLocks noChangeAspect="1"/>
          </p:cNvPicPr>
          <p:nvPr/>
        </p:nvPicPr>
        <p:blipFill>
          <a:blip r:embed="rId3"/>
          <a:stretch>
            <a:fillRect/>
          </a:stretch>
        </p:blipFill>
        <p:spPr>
          <a:xfrm>
            <a:off x="211030" y="1133324"/>
            <a:ext cx="4595737" cy="2483755"/>
          </a:xfrm>
          <a:prstGeom prst="rect">
            <a:avLst/>
          </a:prstGeom>
        </p:spPr>
      </p:pic>
      <p:sp>
        <p:nvSpPr>
          <p:cNvPr id="7" name="TextBox 6">
            <a:extLst>
              <a:ext uri="{FF2B5EF4-FFF2-40B4-BE49-F238E27FC236}">
                <a16:creationId xmlns:a16="http://schemas.microsoft.com/office/drawing/2014/main" id="{32EDBD86-3537-239A-ADF5-138265372A91}"/>
              </a:ext>
            </a:extLst>
          </p:cNvPr>
          <p:cNvSpPr txBox="1"/>
          <p:nvPr/>
        </p:nvSpPr>
        <p:spPr>
          <a:xfrm>
            <a:off x="5011635" y="1662698"/>
            <a:ext cx="6800001" cy="3908762"/>
          </a:xfrm>
          <a:prstGeom prst="rect">
            <a:avLst/>
          </a:prstGeom>
          <a:noFill/>
        </p:spPr>
        <p:txBody>
          <a:bodyPr wrap="square">
            <a:spAutoFit/>
          </a:bodyPr>
          <a:lstStyle/>
          <a:p>
            <a:pPr marL="342900" indent="-342900" algn="just">
              <a:buFont typeface="Arial" panose="020B0604020202020204" pitchFamily="34" charset="0"/>
              <a:buChar char="•"/>
            </a:pPr>
            <a:r>
              <a:rPr lang="vi-VN" sz="2200">
                <a:latin typeface="Cambria" panose="02040503050406030204" pitchFamily="18" charset="0"/>
              </a:rPr>
              <a:t>Thuật toán </a:t>
            </a:r>
            <a:r>
              <a:rPr lang="vi-VN" sz="2200" b="1">
                <a:latin typeface="Cambria" panose="02040503050406030204" pitchFamily="18" charset="0"/>
              </a:rPr>
              <a:t>K-Nearest Neighbors (KNN)</a:t>
            </a:r>
            <a:r>
              <a:rPr lang="vi-VN" sz="2200">
                <a:latin typeface="Cambria" panose="02040503050406030204" pitchFamily="18" charset="0"/>
              </a:rPr>
              <a:t> là một thuật toán học máy thuộc loại học có giám sát, được sử dụng chủ yếu cho các bài toán phân loại và hồi quy. </a:t>
            </a:r>
          </a:p>
          <a:p>
            <a:pPr marL="342900" indent="-342900" algn="just">
              <a:buFont typeface="Arial" panose="020B0604020202020204" pitchFamily="34" charset="0"/>
              <a:buChar char="•"/>
            </a:pPr>
            <a:r>
              <a:rPr lang="vi-VN" sz="2200">
                <a:latin typeface="Cambria" panose="02040503050406030204" pitchFamily="18" charset="0"/>
              </a:rPr>
              <a:t>KNN hoạt động dựa trên nguyên lý "láng giềng gần nhất", trong đó nó dự đoán nhãn cho một điểm dữ liệu mới dựa trên các điểm dữ liệu gần nhất trong không gian đặc trưng.</a:t>
            </a:r>
          </a:p>
          <a:p>
            <a:pPr marL="342900" indent="-342900" algn="just">
              <a:buFont typeface="Arial" panose="020B0604020202020204" pitchFamily="34" charset="0"/>
              <a:buChar char="•"/>
            </a:pPr>
            <a:r>
              <a:rPr lang="vi-VN" sz="2200">
                <a:latin typeface="Cambria" panose="02040503050406030204" pitchFamily="18" charset="0"/>
              </a:rPr>
              <a:t>KNN phù hợp với các bài toán yêu cầu phân loại nhanh và đơn giản, nhưng nó có thể không phù hợp với dữ liệu lớn và phức tạp.</a:t>
            </a:r>
            <a:endParaRPr lang="en-VN" sz="2200">
              <a:latin typeface="Cambria" panose="02040503050406030204" pitchFamily="18" charset="0"/>
            </a:endParaRPr>
          </a:p>
        </p:txBody>
      </p:sp>
      <p:pic>
        <p:nvPicPr>
          <p:cNvPr id="8" name="Picture 7">
            <a:extLst>
              <a:ext uri="{FF2B5EF4-FFF2-40B4-BE49-F238E27FC236}">
                <a16:creationId xmlns:a16="http://schemas.microsoft.com/office/drawing/2014/main" id="{F22A4449-F9B2-ED74-7A8D-E6AF164D4432}"/>
              </a:ext>
            </a:extLst>
          </p:cNvPr>
          <p:cNvPicPr>
            <a:picLocks noChangeAspect="1"/>
          </p:cNvPicPr>
          <p:nvPr/>
        </p:nvPicPr>
        <p:blipFill>
          <a:blip r:embed="rId4"/>
          <a:stretch>
            <a:fillRect/>
          </a:stretch>
        </p:blipFill>
        <p:spPr>
          <a:xfrm>
            <a:off x="381636" y="3777480"/>
            <a:ext cx="4127500" cy="2400300"/>
          </a:xfrm>
          <a:prstGeom prst="rect">
            <a:avLst/>
          </a:prstGeom>
        </p:spPr>
      </p:pic>
    </p:spTree>
    <p:extLst>
      <p:ext uri="{BB962C8B-B14F-4D97-AF65-F5344CB8AC3E}">
        <p14:creationId xmlns:p14="http://schemas.microsoft.com/office/powerpoint/2010/main" val="65386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C17E6DF-A9FE-9486-EACD-73042B20E6A3}"/>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AF8D7879-41B1-01DB-568F-D42A87012018}"/>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F58604FC-BB24-1FBE-8893-E7129721005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39254EED-DAA1-6CF4-131A-7667B55DABFB}"/>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2F35DE18-5C62-B28D-8986-E4D9AC6535F0}"/>
              </a:ext>
            </a:extLst>
          </p:cNvPr>
          <p:cNvSpPr>
            <a:spLocks noGrp="1"/>
          </p:cNvSpPr>
          <p:nvPr>
            <p:ph type="title"/>
          </p:nvPr>
        </p:nvSpPr>
        <p:spPr/>
        <p:txBody>
          <a:bodyPr/>
          <a:lstStyle/>
          <a:p>
            <a:r>
              <a:rPr lang="en-VN"/>
              <a:t>Một số loại phân lớp dữ liệu</a:t>
            </a:r>
          </a:p>
        </p:txBody>
      </p:sp>
      <p:sp>
        <p:nvSpPr>
          <p:cNvPr id="9" name="TextBox 8">
            <a:extLst>
              <a:ext uri="{FF2B5EF4-FFF2-40B4-BE49-F238E27FC236}">
                <a16:creationId xmlns:a16="http://schemas.microsoft.com/office/drawing/2014/main" id="{8FA46AE5-1691-FCD7-BF44-ECFC3C2B16DA}"/>
              </a:ext>
            </a:extLst>
          </p:cNvPr>
          <p:cNvSpPr txBox="1"/>
          <p:nvPr/>
        </p:nvSpPr>
        <p:spPr>
          <a:xfrm>
            <a:off x="5122460" y="1676400"/>
            <a:ext cx="6800001" cy="3816429"/>
          </a:xfrm>
          <a:prstGeom prst="rect">
            <a:avLst/>
          </a:prstGeom>
          <a:noFill/>
        </p:spPr>
        <p:txBody>
          <a:bodyPr wrap="square">
            <a:spAutoFit/>
          </a:bodyPr>
          <a:lstStyle/>
          <a:p>
            <a:pPr marL="342900" indent="-342900" algn="just">
              <a:buFont typeface="Arial" panose="020B0604020202020204" pitchFamily="34" charset="0"/>
              <a:buChar char="•"/>
            </a:pPr>
            <a:r>
              <a:rPr lang="vi-VN" sz="2200">
                <a:latin typeface="Cambria" panose="02040503050406030204" pitchFamily="18" charset="0"/>
              </a:rPr>
              <a:t>Thuật toán </a:t>
            </a:r>
            <a:r>
              <a:rPr lang="vi-VN" sz="2200" b="1">
                <a:latin typeface="Cambria" panose="02040503050406030204" pitchFamily="18" charset="0"/>
              </a:rPr>
              <a:t>Cây quyết định (Decision Tree)</a:t>
            </a:r>
            <a:r>
              <a:rPr lang="vi-VN" sz="2200">
                <a:latin typeface="Cambria" panose="02040503050406030204" pitchFamily="18" charset="0"/>
              </a:rPr>
              <a:t> là một thuật toán học có giám sát, được sử dụng cho cả bài toán phân loại và hồi quy.</a:t>
            </a:r>
          </a:p>
          <a:p>
            <a:pPr marL="342900" indent="-342900" algn="just">
              <a:buFont typeface="Arial" panose="020B0604020202020204" pitchFamily="34" charset="0"/>
              <a:buChar char="•"/>
            </a:pPr>
            <a:r>
              <a:rPr lang="vi-VN" sz="2200">
                <a:latin typeface="Cambria" panose="02040503050406030204" pitchFamily="18" charset="0"/>
              </a:rPr>
              <a:t>Cây quyết định hoạt động bằng cách xây dựng một cấu trúc dạng cây, trong đó mỗi nút đại diện cho một đặc trưng (feature), mỗi nhánh đại diện cho một giá trị của đặc trưng đó, và mỗi lá (leaf) đại diện cho một nhãn hoặc giá trị đầu ra.</a:t>
            </a:r>
          </a:p>
          <a:p>
            <a:pPr marL="342900" indent="-342900" algn="just">
              <a:buFont typeface="Arial" panose="020B0604020202020204" pitchFamily="34" charset="0"/>
              <a:buChar char="•"/>
            </a:pPr>
            <a:r>
              <a:rPr lang="en-US" sz="2200">
                <a:latin typeface="Cambria" panose="02040503050406030204" pitchFamily="18" charset="0"/>
              </a:rPr>
              <a:t>Cây quyết định rất phổ biến trong các ứng dụng thực tiễn, đặc biệt khi yêu cầu mô hình dễ giải thích và có thể xử lý cả dữ liệu phân loại và hồi quy.</a:t>
            </a:r>
            <a:endParaRPr lang="en-VN" sz="2200">
              <a:latin typeface="Cambria" panose="02040503050406030204" pitchFamily="18" charset="0"/>
            </a:endParaRPr>
          </a:p>
        </p:txBody>
      </p:sp>
      <p:pic>
        <p:nvPicPr>
          <p:cNvPr id="10" name="Picture 2" descr="Decision Tree Classifier - Explained">
            <a:extLst>
              <a:ext uri="{FF2B5EF4-FFF2-40B4-BE49-F238E27FC236}">
                <a16:creationId xmlns:a16="http://schemas.microsoft.com/office/drawing/2014/main" id="{26E95E13-E6F1-4A9A-C0B3-A0F1926FA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0" y="3631678"/>
            <a:ext cx="476386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ow to Incorporate Decision Trees into Your Presentations - SlideModel">
            <a:extLst>
              <a:ext uri="{FF2B5EF4-FFF2-40B4-BE49-F238E27FC236}">
                <a16:creationId xmlns:a16="http://schemas.microsoft.com/office/drawing/2014/main" id="{249879E9-7EA3-A05D-67F1-88215B1F98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25" t="9313" r="21101" b="9313"/>
          <a:stretch/>
        </p:blipFill>
        <p:spPr bwMode="auto">
          <a:xfrm>
            <a:off x="1160060" y="1317893"/>
            <a:ext cx="2819400" cy="2313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366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51FDA5C-DE8F-22F5-D96B-915D2FC1169D}"/>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8F640D84-DDCD-2B5F-E946-C7062C8C3571}"/>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CB3DB53B-67EC-78A7-C60F-0F4355D5960D}"/>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4E6649FB-2515-C27A-4457-5DFF42A6DEB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C5A097FC-4CBE-9E35-1075-480C3A8370A8}"/>
              </a:ext>
            </a:extLst>
          </p:cNvPr>
          <p:cNvSpPr>
            <a:spLocks noGrp="1"/>
          </p:cNvSpPr>
          <p:nvPr>
            <p:ph type="title"/>
          </p:nvPr>
        </p:nvSpPr>
        <p:spPr/>
        <p:txBody>
          <a:bodyPr/>
          <a:lstStyle/>
          <a:p>
            <a:r>
              <a:rPr lang="en-VN"/>
              <a:t>Một số loại phân lớp dữ liệu</a:t>
            </a:r>
          </a:p>
        </p:txBody>
      </p:sp>
      <p:sp>
        <p:nvSpPr>
          <p:cNvPr id="5" name="TextBox 4">
            <a:extLst>
              <a:ext uri="{FF2B5EF4-FFF2-40B4-BE49-F238E27FC236}">
                <a16:creationId xmlns:a16="http://schemas.microsoft.com/office/drawing/2014/main" id="{ED35AFEA-7CAB-5170-E2AE-733B99915035}"/>
              </a:ext>
            </a:extLst>
          </p:cNvPr>
          <p:cNvSpPr txBox="1"/>
          <p:nvPr/>
        </p:nvSpPr>
        <p:spPr>
          <a:xfrm>
            <a:off x="5791200" y="1520785"/>
            <a:ext cx="6114201" cy="4154984"/>
          </a:xfrm>
          <a:prstGeom prst="rect">
            <a:avLst/>
          </a:prstGeom>
          <a:noFill/>
        </p:spPr>
        <p:txBody>
          <a:bodyPr wrap="square">
            <a:spAutoFit/>
          </a:bodyPr>
          <a:lstStyle/>
          <a:p>
            <a:pPr marL="342900" indent="-342900" algn="just">
              <a:buFont typeface="Arial" panose="020B0604020202020204" pitchFamily="34" charset="0"/>
              <a:buChar char="•"/>
            </a:pPr>
            <a:r>
              <a:rPr lang="vi-VN" sz="2200">
                <a:latin typeface="Cambria" panose="02040503050406030204" pitchFamily="18" charset="0"/>
              </a:rPr>
              <a:t>Thuật toán </a:t>
            </a:r>
            <a:r>
              <a:rPr lang="vi-VN" sz="2200" b="1">
                <a:latin typeface="Cambria" panose="02040503050406030204" pitchFamily="18" charset="0"/>
              </a:rPr>
              <a:t>Random Forest</a:t>
            </a:r>
            <a:r>
              <a:rPr lang="vi-VN" sz="2200">
                <a:latin typeface="Cambria" panose="02040503050406030204" pitchFamily="18" charset="0"/>
              </a:rPr>
              <a:t> là một thuật toán học có giám sát dựa trên cây quyết định, được sử dụng cho cả bài toán phân loại và hồi quy. </a:t>
            </a:r>
          </a:p>
          <a:p>
            <a:pPr marL="342900" indent="-342900" algn="just">
              <a:buFont typeface="Arial" panose="020B0604020202020204" pitchFamily="34" charset="0"/>
              <a:buChar char="•"/>
            </a:pPr>
            <a:r>
              <a:rPr lang="vi-VN" sz="2200">
                <a:latin typeface="Cambria" panose="02040503050406030204" pitchFamily="18" charset="0"/>
              </a:rPr>
              <a:t>Random Forest tạo ra một "rừng" gồm nhiều cây quyết định khác nhau bằng cách kết hợp kỹ thuật </a:t>
            </a:r>
            <a:r>
              <a:rPr lang="vi-VN" sz="2200" b="1">
                <a:latin typeface="Cambria" panose="02040503050406030204" pitchFamily="18" charset="0"/>
              </a:rPr>
              <a:t>bagging</a:t>
            </a:r>
            <a:r>
              <a:rPr lang="vi-VN" sz="2200">
                <a:latin typeface="Cambria" panose="02040503050406030204" pitchFamily="18" charset="0"/>
              </a:rPr>
              <a:t> (Bootstrap Aggregating) và lựa chọn ngẫu nhiên các đặc trưng tại mỗi nút phân chia của cây.</a:t>
            </a:r>
          </a:p>
          <a:p>
            <a:pPr marL="342900" indent="-342900" algn="just">
              <a:buFont typeface="Arial" panose="020B0604020202020204" pitchFamily="34" charset="0"/>
              <a:buChar char="•"/>
            </a:pPr>
            <a:r>
              <a:rPr lang="en-US" sz="2200">
                <a:latin typeface="Cambria" panose="02040503050406030204" pitchFamily="18" charset="0"/>
              </a:rPr>
              <a:t>Random Forest là một trong những thuật toán mạnh mẽ và phổ biến trong học máy nhờ tính ổn định và khả năng giảm thiểu overfitting, thích hợp với nhiều loại dữ liệu khác nhau.</a:t>
            </a:r>
            <a:endParaRPr lang="vi-VN" sz="2200">
              <a:latin typeface="Cambria" panose="02040503050406030204" pitchFamily="18" charset="0"/>
            </a:endParaRPr>
          </a:p>
        </p:txBody>
      </p:sp>
      <p:pic>
        <p:nvPicPr>
          <p:cNvPr id="7" name="Picture 2" descr="Random Forest">
            <a:extLst>
              <a:ext uri="{FF2B5EF4-FFF2-40B4-BE49-F238E27FC236}">
                <a16:creationId xmlns:a16="http://schemas.microsoft.com/office/drawing/2014/main" id="{93995F08-F1F3-2AAA-CB36-12430DA2B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600200"/>
            <a:ext cx="5857241"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129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F94250D-369A-4968-D45C-8DEA4F3C9EA0}"/>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23253359-9CF9-46FB-2806-9E2F1D5EDA64}"/>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7F6E961E-A22E-BB82-ABE7-EC0CB148C3A1}"/>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B3ABCDE2-F3B7-5413-581C-6EB4CDD6A931}"/>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DD0051B7-4863-244A-A675-C0F950F880E9}"/>
              </a:ext>
            </a:extLst>
          </p:cNvPr>
          <p:cNvSpPr>
            <a:spLocks noGrp="1"/>
          </p:cNvSpPr>
          <p:nvPr>
            <p:ph type="title"/>
          </p:nvPr>
        </p:nvSpPr>
        <p:spPr/>
        <p:txBody>
          <a:bodyPr/>
          <a:lstStyle/>
          <a:p>
            <a:r>
              <a:rPr lang="en-VN"/>
              <a:t>Một số loại phân lớp dữ liệu</a:t>
            </a:r>
          </a:p>
        </p:txBody>
      </p:sp>
      <p:sp>
        <p:nvSpPr>
          <p:cNvPr id="8" name="TextBox 7">
            <a:extLst>
              <a:ext uri="{FF2B5EF4-FFF2-40B4-BE49-F238E27FC236}">
                <a16:creationId xmlns:a16="http://schemas.microsoft.com/office/drawing/2014/main" id="{CBC01DA0-D12C-57D2-2F81-7A95C11547DB}"/>
              </a:ext>
            </a:extLst>
          </p:cNvPr>
          <p:cNvSpPr txBox="1"/>
          <p:nvPr/>
        </p:nvSpPr>
        <p:spPr>
          <a:xfrm>
            <a:off x="5606401" y="1520785"/>
            <a:ext cx="6377741" cy="3816429"/>
          </a:xfrm>
          <a:prstGeom prst="rect">
            <a:avLst/>
          </a:prstGeom>
          <a:noFill/>
        </p:spPr>
        <p:txBody>
          <a:bodyPr wrap="square">
            <a:spAutoFit/>
          </a:bodyPr>
          <a:lstStyle/>
          <a:p>
            <a:pPr marL="342900" indent="-342900" algn="just">
              <a:buFont typeface="Arial" panose="020B0604020202020204" pitchFamily="34" charset="0"/>
              <a:buChar char="•"/>
            </a:pPr>
            <a:r>
              <a:rPr lang="vi-VN" sz="2200">
                <a:latin typeface="Cambria" panose="02040503050406030204" pitchFamily="18" charset="0"/>
              </a:rPr>
              <a:t>Thuật toán </a:t>
            </a:r>
            <a:r>
              <a:rPr lang="vi-VN" sz="2200" b="1">
                <a:latin typeface="Cambria" panose="02040503050406030204" pitchFamily="18" charset="0"/>
              </a:rPr>
              <a:t>Naive Bayes Classifier</a:t>
            </a:r>
            <a:r>
              <a:rPr lang="vi-VN" sz="2200">
                <a:latin typeface="Cambria" panose="02040503050406030204" pitchFamily="18" charset="0"/>
              </a:rPr>
              <a:t> là một thuật toán phân loại dựa trên </a:t>
            </a:r>
            <a:r>
              <a:rPr lang="vi-VN" sz="2200" b="1">
                <a:latin typeface="Cambria" panose="02040503050406030204" pitchFamily="18" charset="0"/>
              </a:rPr>
              <a:t>Định lý Bayes</a:t>
            </a:r>
            <a:r>
              <a:rPr lang="vi-VN" sz="2200">
                <a:latin typeface="Cambria" panose="02040503050406030204" pitchFamily="18" charset="0"/>
              </a:rPr>
              <a:t> với giả định rằng các đặc trưng (features) đều độc lập với nhau (giả định "naive" - ngây thơ). </a:t>
            </a:r>
          </a:p>
          <a:p>
            <a:pPr marL="342900" indent="-342900" algn="just">
              <a:buFont typeface="Arial" panose="020B0604020202020204" pitchFamily="34" charset="0"/>
              <a:buChar char="•"/>
            </a:pPr>
            <a:r>
              <a:rPr lang="vi-VN" sz="2200">
                <a:latin typeface="Cambria" panose="02040503050406030204" pitchFamily="18" charset="0"/>
              </a:rPr>
              <a:t>Mặc dù giả định này thường không chính xác trong thực tế, nhưng thuật toán Naive Bayes vẫn cho kết quả tốt trong nhiều bài toán phân loại.</a:t>
            </a:r>
          </a:p>
          <a:p>
            <a:pPr marL="342900" indent="-342900" algn="just">
              <a:buFont typeface="Arial" panose="020B0604020202020204" pitchFamily="34" charset="0"/>
              <a:buChar char="•"/>
            </a:pPr>
            <a:r>
              <a:rPr lang="vi-VN" sz="2200">
                <a:latin typeface="Cambria" panose="02040503050406030204" pitchFamily="18" charset="0"/>
              </a:rPr>
              <a:t>Thuật toán Naive Bayes rất hữu ích trong các bài toán phân loại với dữ liệu có kích thước lớn và đa chiều, đặc biệt trong lĩnh vực xử lý ngôn ngữ tự nhiên và phân loại văn bản.</a:t>
            </a:r>
          </a:p>
        </p:txBody>
      </p:sp>
      <p:pic>
        <p:nvPicPr>
          <p:cNvPr id="9" name="Picture 2" descr="Understanding Naive Bayes in Machine Learning: A Fundamental Guide">
            <a:extLst>
              <a:ext uri="{FF2B5EF4-FFF2-40B4-BE49-F238E27FC236}">
                <a16:creationId xmlns:a16="http://schemas.microsoft.com/office/drawing/2014/main" id="{E3381860-9ADA-EC00-072C-F9AD22033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 t="5283" r="3750"/>
          <a:stretch/>
        </p:blipFill>
        <p:spPr bwMode="auto">
          <a:xfrm>
            <a:off x="12700" y="1990926"/>
            <a:ext cx="5593701" cy="2903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416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24F9245-0921-A90B-59BC-A5854EF2C3B6}"/>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3704846F-B580-7715-12C3-03CAFC2D7B80}"/>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6ED51665-3BAB-3C8A-A0B4-E6902CBB8EA5}"/>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491B6DB1-828C-486F-9C49-CB052D425406}"/>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7B2CB61D-CD1D-1CC5-C53C-7E9C5773EDE4}"/>
              </a:ext>
            </a:extLst>
          </p:cNvPr>
          <p:cNvSpPr>
            <a:spLocks noGrp="1"/>
          </p:cNvSpPr>
          <p:nvPr>
            <p:ph type="title"/>
          </p:nvPr>
        </p:nvSpPr>
        <p:spPr/>
        <p:txBody>
          <a:bodyPr/>
          <a:lstStyle/>
          <a:p>
            <a:r>
              <a:rPr lang="en-VN"/>
              <a:t>Một số loại phân lớp dữ liệu</a:t>
            </a:r>
          </a:p>
        </p:txBody>
      </p:sp>
      <p:sp>
        <p:nvSpPr>
          <p:cNvPr id="5" name="TextBox 4">
            <a:extLst>
              <a:ext uri="{FF2B5EF4-FFF2-40B4-BE49-F238E27FC236}">
                <a16:creationId xmlns:a16="http://schemas.microsoft.com/office/drawing/2014/main" id="{1558622F-6367-E466-44E5-810DF3FA57BA}"/>
              </a:ext>
            </a:extLst>
          </p:cNvPr>
          <p:cNvSpPr txBox="1"/>
          <p:nvPr/>
        </p:nvSpPr>
        <p:spPr>
          <a:xfrm>
            <a:off x="4343400" y="1295400"/>
            <a:ext cx="7640742" cy="4493538"/>
          </a:xfrm>
          <a:prstGeom prst="rect">
            <a:avLst/>
          </a:prstGeom>
          <a:noFill/>
        </p:spPr>
        <p:txBody>
          <a:bodyPr wrap="square">
            <a:spAutoFit/>
          </a:bodyPr>
          <a:lstStyle/>
          <a:p>
            <a:pPr marL="342900" indent="-342900" algn="just">
              <a:buFont typeface="Arial" panose="020B0604020202020204" pitchFamily="34" charset="0"/>
              <a:buChar char="•"/>
            </a:pPr>
            <a:r>
              <a:rPr lang="vi-VN" sz="2200" b="1">
                <a:latin typeface="Cambria" panose="02040503050406030204" pitchFamily="18" charset="0"/>
              </a:rPr>
              <a:t>Support Vector Machine (SVM)</a:t>
            </a:r>
            <a:r>
              <a:rPr lang="vi-VN" sz="2200">
                <a:latin typeface="Cambria" panose="02040503050406030204" pitchFamily="18" charset="0"/>
              </a:rPr>
              <a:t> là một thuật toán học có giám sát, được sử dụng cho cả phân loại và hồi quy, nhưng nó chủ yếu được biết đến với hiệu quả cao trong các bài toán phân loại. </a:t>
            </a:r>
          </a:p>
          <a:p>
            <a:pPr marL="342900" indent="-342900" algn="just">
              <a:buFont typeface="Arial" panose="020B0604020202020204" pitchFamily="34" charset="0"/>
              <a:buChar char="•"/>
            </a:pPr>
            <a:r>
              <a:rPr lang="vi-VN" sz="2200">
                <a:latin typeface="Cambria" panose="02040503050406030204" pitchFamily="18" charset="0"/>
              </a:rPr>
              <a:t>SVM hoạt động bằng cách tìm kiếm một </a:t>
            </a:r>
            <a:r>
              <a:rPr lang="vi-VN" sz="2200" b="1">
                <a:latin typeface="Cambria" panose="02040503050406030204" pitchFamily="18" charset="0"/>
              </a:rPr>
              <a:t>siêu phẳng tối ưu</a:t>
            </a:r>
            <a:r>
              <a:rPr lang="vi-VN" sz="2200">
                <a:latin typeface="Cambria" panose="02040503050406030204" pitchFamily="18" charset="0"/>
              </a:rPr>
              <a:t> (hyperplane) để phân tách các điểm dữ liệu thuộc các lớp khác nhau trong không gian đặc trưng.</a:t>
            </a:r>
          </a:p>
          <a:p>
            <a:pPr marL="342900" indent="-342900" algn="just">
              <a:buFont typeface="Arial" panose="020B0604020202020204" pitchFamily="34" charset="0"/>
              <a:buChar char="•"/>
            </a:pPr>
            <a:r>
              <a:rPr lang="vi-VN" sz="2200">
                <a:latin typeface="Cambria" panose="02040503050406030204" pitchFamily="18" charset="0"/>
              </a:rPr>
              <a:t>SVM được ứng dụng trong nhiều lĩnh vực như phân loại hình ảnh, nhận dạng chữ viết tay, phân tích cảm xúc và phát hiện gian lận. Nhờ tính linh hoạt và hiệu quả, SVM là một trong những thuật toán phổ biến trong học máy khi đối mặt với các bài toán phức tạp.</a:t>
            </a:r>
          </a:p>
          <a:p>
            <a:pPr marL="342900" indent="-342900" algn="just">
              <a:buFont typeface="Arial" panose="020B0604020202020204" pitchFamily="34" charset="0"/>
              <a:buChar char="•"/>
            </a:pPr>
            <a:endParaRPr lang="vi-VN" sz="2200">
              <a:latin typeface="Cambria" panose="02040503050406030204" pitchFamily="18" charset="0"/>
            </a:endParaRPr>
          </a:p>
        </p:txBody>
      </p:sp>
      <p:pic>
        <p:nvPicPr>
          <p:cNvPr id="7" name="Picture 2" descr="svm classifier Archives - Analytics Vidhya">
            <a:extLst>
              <a:ext uri="{FF2B5EF4-FFF2-40B4-BE49-F238E27FC236}">
                <a16:creationId xmlns:a16="http://schemas.microsoft.com/office/drawing/2014/main" id="{A66F01E0-7603-1254-B839-A5E754B5C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58" y="959732"/>
            <a:ext cx="4091108" cy="22406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upport Vector Machine - Buff ML">
            <a:extLst>
              <a:ext uri="{FF2B5EF4-FFF2-40B4-BE49-F238E27FC236}">
                <a16:creationId xmlns:a16="http://schemas.microsoft.com/office/drawing/2014/main" id="{58BCDC31-DC55-1A12-5E0A-1E22485D6B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284808"/>
            <a:ext cx="3449497" cy="288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77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30997-E8EC-DB2C-07C9-D3401F2CDE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BD75C-9113-3AE1-77E0-0967C37CF9B1}"/>
              </a:ext>
            </a:extLst>
          </p:cNvPr>
          <p:cNvSpPr>
            <a:spLocks noGrp="1"/>
          </p:cNvSpPr>
          <p:nvPr>
            <p:ph type="title"/>
          </p:nvPr>
        </p:nvSpPr>
        <p:spPr/>
        <p:txBody>
          <a:bodyPr>
            <a:normAutofit/>
          </a:bodyPr>
          <a:lstStyle/>
          <a:p>
            <a:r>
              <a:rPr lang="en-VN" sz="4400">
                <a:solidFill>
                  <a:srgbClr val="FFC000"/>
                </a:solidFill>
              </a:rPr>
              <a:t>1.4 Thuật toán cây quyết định (Decision Tree)</a:t>
            </a:r>
          </a:p>
        </p:txBody>
      </p:sp>
    </p:spTree>
    <p:extLst>
      <p:ext uri="{BB962C8B-B14F-4D97-AF65-F5344CB8AC3E}">
        <p14:creationId xmlns:p14="http://schemas.microsoft.com/office/powerpoint/2010/main" val="798556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533400"/>
          </a:xfrm>
        </p:spPr>
        <p:txBody>
          <a:bodyPr>
            <a:normAutofit fontScale="90000"/>
          </a:bodyPr>
          <a:lstStyle/>
          <a:p>
            <a:r>
              <a:rPr lang="en-US" b="1" err="1">
                <a:solidFill>
                  <a:srgbClr val="002060"/>
                </a:solidFill>
              </a:rPr>
              <a:t>Nội</a:t>
            </a:r>
            <a:r>
              <a:rPr lang="en-US" b="1">
                <a:solidFill>
                  <a:srgbClr val="002060"/>
                </a:solidFill>
              </a:rPr>
              <a:t> dung chương 5</a:t>
            </a:r>
            <a:endParaRPr lang="en-US" b="1" dirty="0">
              <a:solidFill>
                <a:srgbClr val="002060"/>
              </a:solidFill>
            </a:endParaRPr>
          </a:p>
        </p:txBody>
      </p:sp>
      <p:sp>
        <p:nvSpPr>
          <p:cNvPr id="3" name="Content Placeholder 2"/>
          <p:cNvSpPr>
            <a:spLocks noGrp="1"/>
          </p:cNvSpPr>
          <p:nvPr>
            <p:ph idx="1"/>
          </p:nvPr>
        </p:nvSpPr>
        <p:spPr>
          <a:xfrm>
            <a:off x="685800" y="1371600"/>
            <a:ext cx="11037125" cy="4800600"/>
          </a:xfrm>
        </p:spPr>
        <p:txBody>
          <a:bodyPr>
            <a:normAutofit/>
          </a:bodyPr>
          <a:lstStyle/>
          <a:p>
            <a:pPr marL="0" indent="0">
              <a:lnSpc>
                <a:spcPct val="150000"/>
              </a:lnSpc>
              <a:spcBef>
                <a:spcPts val="600"/>
              </a:spcBef>
              <a:spcAft>
                <a:spcPts val="600"/>
              </a:spcAft>
              <a:buNone/>
            </a:pPr>
            <a:r>
              <a:rPr lang="en-US" sz="2800" b="1" dirty="0"/>
              <a:t>1.1 Các mô hình khai phá dữ liệu (nhắc lại)</a:t>
            </a:r>
          </a:p>
          <a:p>
            <a:pPr marL="0" indent="0">
              <a:lnSpc>
                <a:spcPct val="150000"/>
              </a:lnSpc>
              <a:spcBef>
                <a:spcPts val="600"/>
              </a:spcBef>
              <a:spcAft>
                <a:spcPts val="600"/>
              </a:spcAft>
              <a:buNone/>
            </a:pPr>
            <a:r>
              <a:rPr lang="en-US" sz="2800" b="1" dirty="0"/>
              <a:t>1.2 Tổng quan về phân lớp dữ liệu</a:t>
            </a:r>
          </a:p>
          <a:p>
            <a:pPr marL="0" indent="0">
              <a:lnSpc>
                <a:spcPct val="150000"/>
              </a:lnSpc>
              <a:spcBef>
                <a:spcPts val="600"/>
              </a:spcBef>
              <a:spcAft>
                <a:spcPts val="600"/>
              </a:spcAft>
              <a:buNone/>
            </a:pPr>
            <a:r>
              <a:rPr lang="en-US" sz="2800" b="1" dirty="0"/>
              <a:t>1.3 Ứng dụng của phân lớp dữ liệu</a:t>
            </a:r>
          </a:p>
          <a:p>
            <a:pPr marL="0" indent="0">
              <a:lnSpc>
                <a:spcPct val="150000"/>
              </a:lnSpc>
              <a:spcBef>
                <a:spcPts val="600"/>
              </a:spcBef>
              <a:spcAft>
                <a:spcPts val="600"/>
              </a:spcAft>
              <a:buNone/>
            </a:pPr>
            <a:r>
              <a:rPr lang="en-US" sz="2800" b="1" dirty="0"/>
              <a:t>1.4 Một số thuật toán phân lớp</a:t>
            </a:r>
          </a:p>
          <a:p>
            <a:pPr marL="0" indent="0">
              <a:lnSpc>
                <a:spcPct val="150000"/>
              </a:lnSpc>
              <a:spcBef>
                <a:spcPts val="600"/>
              </a:spcBef>
              <a:spcAft>
                <a:spcPts val="600"/>
              </a:spcAft>
              <a:buNone/>
            </a:pPr>
            <a:r>
              <a:rPr lang="en-US" sz="2800" b="1" dirty="0"/>
              <a:t>1.5 Giới thiệu thuật toán cây quyết định (Decision Tree)</a:t>
            </a:r>
          </a:p>
          <a:p>
            <a:pPr marL="0" indent="0">
              <a:lnSpc>
                <a:spcPct val="150000"/>
              </a:lnSpc>
              <a:spcBef>
                <a:spcPts val="600"/>
              </a:spcBef>
              <a:spcAft>
                <a:spcPts val="600"/>
              </a:spcAft>
              <a:buNone/>
            </a:pPr>
            <a:r>
              <a:rPr lang="en-US" sz="2800" b="1" dirty="0"/>
              <a:t>1.6 Thực hành - Bài tập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21E0AC5A-3CC0-1603-7E1C-C47EC903979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64748B5-EF86-329B-1870-5C308E24E8D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C3709F0C-E82A-4794-0B58-FBF43131EE4F}"/>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AC6718E8-907F-F12D-F832-44816A521D85}"/>
              </a:ext>
            </a:extLst>
          </p:cNvPr>
          <p:cNvSpPr>
            <a:spLocks noGrp="1"/>
          </p:cNvSpPr>
          <p:nvPr>
            <p:ph type="title"/>
          </p:nvPr>
        </p:nvSpPr>
        <p:spPr/>
        <p:txBody>
          <a:bodyPr/>
          <a:lstStyle/>
          <a:p>
            <a:r>
              <a:rPr lang="en-VN"/>
              <a:t>Thuật toán Decision Tree</a:t>
            </a:r>
          </a:p>
        </p:txBody>
      </p:sp>
      <p:sp>
        <p:nvSpPr>
          <p:cNvPr id="7" name="Content Placeholder 3">
            <a:extLst>
              <a:ext uri="{FF2B5EF4-FFF2-40B4-BE49-F238E27FC236}">
                <a16:creationId xmlns:a16="http://schemas.microsoft.com/office/drawing/2014/main" id="{E306E1ED-CBCE-D0A8-BA0B-5F2B81AA1F16}"/>
              </a:ext>
            </a:extLst>
          </p:cNvPr>
          <p:cNvSpPr txBox="1">
            <a:spLocks/>
          </p:cNvSpPr>
          <p:nvPr/>
        </p:nvSpPr>
        <p:spPr>
          <a:xfrm>
            <a:off x="311150" y="1222375"/>
            <a:ext cx="11499850" cy="1978025"/>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just">
              <a:buFont typeface="Arial" panose="020B0604020202020204" pitchFamily="34" charset="0"/>
              <a:buChar char="•"/>
            </a:pPr>
            <a:r>
              <a:rPr lang="vi-VN" sz="2200">
                <a:latin typeface="Cambria" panose="02040503050406030204" pitchFamily="18" charset="0"/>
              </a:rPr>
              <a:t>Cây quyết định hoạt động bằng cách xây dựng một cấu trúc dạng cây, trong đó mỗi nút đại diện cho một đặc trưng (feature), mỗi nhánh đại diện cho một giá trị của đặc trưng đó, và mỗi lá (leaf) đại diện cho một nhãn hoặc giá trị đầu ra.</a:t>
            </a:r>
          </a:p>
          <a:p>
            <a:pPr marL="342900" indent="-342900" algn="just">
              <a:buFont typeface="Arial" panose="020B0604020202020204" pitchFamily="34" charset="0"/>
              <a:buChar char="•"/>
            </a:pPr>
            <a:r>
              <a:rPr lang="en-US" sz="2200">
                <a:latin typeface="Cambria" panose="02040503050406030204" pitchFamily="18" charset="0"/>
              </a:rPr>
              <a:t>Cây quyết định rất phổ biến trong các ứng dụng thực tiễn, đặc biệt khi yêu cầu mô hình dễ giải thích và có thể xử lý cả dữ liệu phân loại và hồi quy.</a:t>
            </a:r>
            <a:endParaRPr lang="en-VN" sz="2200">
              <a:latin typeface="Cambria" panose="02040503050406030204" pitchFamily="18" charset="0"/>
            </a:endParaRPr>
          </a:p>
        </p:txBody>
      </p:sp>
      <p:pic>
        <p:nvPicPr>
          <p:cNvPr id="5" name="Picture 2" descr="Decision Tree Classifier - Explained">
            <a:extLst>
              <a:ext uri="{FF2B5EF4-FFF2-40B4-BE49-F238E27FC236}">
                <a16:creationId xmlns:a16="http://schemas.microsoft.com/office/drawing/2014/main" id="{4B9FBE56-711A-3636-9C9D-17A9663104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3461982"/>
            <a:ext cx="4763861"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D5601151-422E-8BB3-F608-D851D12F230C}"/>
              </a:ext>
            </a:extLst>
          </p:cNvPr>
          <p:cNvSpPr>
            <a:spLocks noGrp="1"/>
          </p:cNvSpPr>
          <p:nvPr>
            <p:ph idx="1"/>
          </p:nvPr>
        </p:nvSpPr>
        <p:spPr>
          <a:xfrm>
            <a:off x="5257800" y="3429000"/>
            <a:ext cx="6781800" cy="3048000"/>
          </a:xfrm>
        </p:spPr>
        <p:txBody>
          <a:bodyPr>
            <a:normAutofit/>
          </a:bodyPr>
          <a:lstStyle/>
          <a:p>
            <a:pPr algn="just"/>
            <a:r>
              <a:rPr lang="vi-VN" sz="2200" dirty="0">
                <a:cs typeface="Calibri" panose="020F0502020204030204" pitchFamily="34" charset="0"/>
              </a:rPr>
              <a:t>Một cây quyết định có thể được biểu diễn (diễn giải) bằng một tập các luật </a:t>
            </a:r>
            <a:r>
              <a:rPr lang="vi-VN" sz="2200" b="1" dirty="0">
                <a:cs typeface="Calibri" panose="020F0502020204030204" pitchFamily="34" charset="0"/>
              </a:rPr>
              <a:t>IF-THEN</a:t>
            </a:r>
            <a:r>
              <a:rPr lang="vi-VN" sz="2200" dirty="0">
                <a:cs typeface="Calibri" panose="020F0502020204030204" pitchFamily="34" charset="0"/>
              </a:rPr>
              <a:t> (dễ đọc và dễ hiểu) </a:t>
            </a:r>
          </a:p>
          <a:p>
            <a:pPr algn="just"/>
            <a:r>
              <a:rPr lang="vi-VN" sz="2200" dirty="0">
                <a:cs typeface="Calibri" panose="020F0502020204030204" pitchFamily="34" charset="0"/>
              </a:rPr>
              <a:t>Cây quyết định có thể thực  hiện ngay cả với các dữ liệu có  chứa nhiễu/lỗi (noisy data) </a:t>
            </a:r>
          </a:p>
          <a:p>
            <a:pPr algn="just"/>
            <a:r>
              <a:rPr lang="vi-VN" sz="2200" dirty="0">
                <a:cs typeface="Calibri" panose="020F0502020204030204" pitchFamily="34" charset="0"/>
              </a:rPr>
              <a:t>Là một trong các phương pháp  học quy nạp (inductive learning) được dùng phổ biến nhất </a:t>
            </a:r>
          </a:p>
          <a:p>
            <a:pPr algn="just"/>
            <a:r>
              <a:rPr lang="vi-VN" sz="2200" dirty="0">
                <a:cs typeface="Calibri" panose="020F0502020204030204" pitchFamily="34" charset="0"/>
              </a:rPr>
              <a:t> Được áp dụng thành công trong  rất nhiều các bài toán ứng dụng  thực tế </a:t>
            </a:r>
            <a:endParaRPr lang="en-US" sz="2200" dirty="0">
              <a:solidFill>
                <a:srgbClr val="002060"/>
              </a:solidFill>
              <a:sym typeface="Wingdings" pitchFamily="2" charset="2"/>
            </a:endParaRPr>
          </a:p>
        </p:txBody>
      </p:sp>
    </p:spTree>
    <p:extLst>
      <p:ext uri="{BB962C8B-B14F-4D97-AF65-F5344CB8AC3E}">
        <p14:creationId xmlns:p14="http://schemas.microsoft.com/office/powerpoint/2010/main" val="28724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279D615C-0159-DBD0-86C3-8911F42352C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603B158-233D-AD64-08AB-2E36D14AC3A2}"/>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25F18DC7-E727-4591-E0BC-C8657E9B2F9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F284BBA9-209A-A898-0472-1DFDA060F18E}"/>
              </a:ext>
            </a:extLst>
          </p:cNvPr>
          <p:cNvSpPr>
            <a:spLocks noGrp="1"/>
          </p:cNvSpPr>
          <p:nvPr>
            <p:ph type="title"/>
          </p:nvPr>
        </p:nvSpPr>
        <p:spPr/>
        <p:txBody>
          <a:bodyPr/>
          <a:lstStyle/>
          <a:p>
            <a:r>
              <a:rPr lang="en-VN"/>
              <a:t>Thuật toán Decision Tree</a:t>
            </a:r>
          </a:p>
        </p:txBody>
      </p:sp>
      <p:sp>
        <p:nvSpPr>
          <p:cNvPr id="8" name="Content Placeholder 2">
            <a:extLst>
              <a:ext uri="{FF2B5EF4-FFF2-40B4-BE49-F238E27FC236}">
                <a16:creationId xmlns:a16="http://schemas.microsoft.com/office/drawing/2014/main" id="{A614E434-F17E-4784-EA4E-C6186106AF87}"/>
              </a:ext>
            </a:extLst>
          </p:cNvPr>
          <p:cNvSpPr>
            <a:spLocks noGrp="1"/>
          </p:cNvSpPr>
          <p:nvPr>
            <p:ph idx="1"/>
          </p:nvPr>
        </p:nvSpPr>
        <p:spPr>
          <a:xfrm>
            <a:off x="123144" y="1054002"/>
            <a:ext cx="5972856" cy="5651598"/>
          </a:xfrm>
        </p:spPr>
        <p:txBody>
          <a:bodyPr>
            <a:noAutofit/>
          </a:bodyPr>
          <a:lstStyle/>
          <a:p>
            <a:pPr marL="0" indent="0" algn="just">
              <a:buNone/>
            </a:pPr>
            <a:r>
              <a:rPr lang="vi-VN" sz="2200" b="1" dirty="0">
                <a:cs typeface="Calibri" panose="020F0502020204030204" pitchFamily="34" charset="0"/>
              </a:rPr>
              <a:t>Cây quyết định dùng trong KPDL được ứng dụng như sau </a:t>
            </a:r>
          </a:p>
          <a:p>
            <a:pPr algn="just"/>
            <a:r>
              <a:rPr lang="vi-VN" sz="2000" dirty="0">
                <a:cs typeface="Calibri" panose="020F0502020204030204" pitchFamily="34" charset="0"/>
              </a:rPr>
              <a:t>Tập dữ liệu biểu diễn các đối tượng được khởi tạo tại nút gốc.</a:t>
            </a:r>
            <a:endParaRPr lang="en-US" sz="2000" dirty="0">
              <a:cs typeface="Calibri" panose="020F0502020204030204" pitchFamily="34" charset="0"/>
            </a:endParaRPr>
          </a:p>
          <a:p>
            <a:pPr algn="just"/>
            <a:r>
              <a:rPr lang="en-US" sz="2000" dirty="0" err="1">
                <a:latin typeface="Cambria" panose="02040503050406030204" pitchFamily="18" charset="0"/>
                <a:cs typeface="Calibri" panose="020F0502020204030204" pitchFamily="34" charset="0"/>
              </a:rPr>
              <a:t>Nút</a:t>
            </a:r>
            <a:r>
              <a:rPr lang="en-US" sz="2000" dirty="0">
                <a:latin typeface="Cambria" panose="02040503050406030204" pitchFamily="18" charset="0"/>
                <a:cs typeface="Calibri" panose="020F0502020204030204" pitchFamily="34" charset="0"/>
              </a:rPr>
              <a:t> </a:t>
            </a:r>
            <a:r>
              <a:rPr lang="en-US" sz="2000" dirty="0" err="1">
                <a:latin typeface="Cambria" panose="02040503050406030204" pitchFamily="18" charset="0"/>
                <a:cs typeface="Calibri" panose="020F0502020204030204" pitchFamily="34" charset="0"/>
              </a:rPr>
              <a:t>gốc </a:t>
            </a:r>
            <a:r>
              <a:rPr lang="en-US" sz="2000" dirty="0">
                <a:latin typeface="Cambria" panose="02040503050406030204" pitchFamily="18" charset="0"/>
                <a:cs typeface="Calibri" panose="020F0502020204030204" pitchFamily="34" charset="0"/>
              </a:rPr>
              <a:t>(root): </a:t>
            </a:r>
            <a:r>
              <a:rPr lang="en-US" sz="2000" dirty="0" err="1">
                <a:latin typeface="Cambria" panose="02040503050406030204" pitchFamily="18" charset="0"/>
                <a:cs typeface="Calibri" panose="020F0502020204030204" pitchFamily="34" charset="0"/>
              </a:rPr>
              <a:t>đỉnh</a:t>
            </a:r>
            <a:r>
              <a:rPr lang="en-US" sz="2000" dirty="0">
                <a:latin typeface="Cambria" panose="02040503050406030204" pitchFamily="18" charset="0"/>
                <a:cs typeface="Calibri" panose="020F0502020204030204" pitchFamily="34" charset="0"/>
              </a:rPr>
              <a:t> </a:t>
            </a:r>
            <a:r>
              <a:rPr lang="en-US" sz="2000" dirty="0" err="1">
                <a:latin typeface="Cambria" panose="02040503050406030204" pitchFamily="18" charset="0"/>
                <a:cs typeface="Calibri" panose="020F0502020204030204" pitchFamily="34" charset="0"/>
              </a:rPr>
              <a:t>trên</a:t>
            </a:r>
            <a:r>
              <a:rPr lang="en-US" sz="2000" dirty="0">
                <a:latin typeface="Cambria" panose="02040503050406030204" pitchFamily="18" charset="0"/>
                <a:cs typeface="Calibri" panose="020F0502020204030204" pitchFamily="34" charset="0"/>
              </a:rPr>
              <a:t> </a:t>
            </a:r>
            <a:r>
              <a:rPr lang="en-US" sz="2000" dirty="0" err="1">
                <a:latin typeface="Cambria" panose="02040503050406030204" pitchFamily="18" charset="0"/>
                <a:cs typeface="Calibri" panose="020F0502020204030204" pitchFamily="34" charset="0"/>
              </a:rPr>
              <a:t>cùng</a:t>
            </a:r>
            <a:r>
              <a:rPr lang="en-US" sz="2000" dirty="0">
                <a:latin typeface="Cambria" panose="02040503050406030204" pitchFamily="18" charset="0"/>
                <a:cs typeface="Calibri" panose="020F0502020204030204" pitchFamily="34" charset="0"/>
              </a:rPr>
              <a:t> </a:t>
            </a:r>
            <a:r>
              <a:rPr lang="en-US" sz="2000" dirty="0" err="1">
                <a:latin typeface="Cambria" panose="02040503050406030204" pitchFamily="18" charset="0"/>
                <a:cs typeface="Calibri" panose="020F0502020204030204" pitchFamily="34" charset="0"/>
              </a:rPr>
              <a:t>của</a:t>
            </a:r>
            <a:r>
              <a:rPr lang="en-US" sz="2000" dirty="0">
                <a:latin typeface="Cambria" panose="02040503050406030204" pitchFamily="18" charset="0"/>
                <a:cs typeface="Calibri" panose="020F0502020204030204" pitchFamily="34" charset="0"/>
              </a:rPr>
              <a:t> </a:t>
            </a:r>
            <a:r>
              <a:rPr lang="en-US" sz="2000" dirty="0" err="1">
                <a:latin typeface="Cambria" panose="02040503050406030204" pitchFamily="18" charset="0"/>
                <a:cs typeface="Calibri" panose="020F0502020204030204" pitchFamily="34" charset="0"/>
              </a:rPr>
              <a:t>cây</a:t>
            </a:r>
            <a:r>
              <a:rPr lang="en-US" sz="2000" dirty="0">
                <a:latin typeface="Cambria" panose="02040503050406030204" pitchFamily="18" charset="0"/>
                <a:cs typeface="Calibri" panose="020F0502020204030204" pitchFamily="34" charset="0"/>
              </a:rPr>
              <a:t> (</a:t>
            </a:r>
            <a:r>
              <a:rPr lang="en-US" sz="2000" dirty="0" err="1">
                <a:latin typeface="Cambria" panose="02040503050406030204" pitchFamily="18" charset="0"/>
                <a:cs typeface="Calibri" panose="020F0502020204030204" pitchFamily="34" charset="0"/>
              </a:rPr>
              <a:t>nút</a:t>
            </a:r>
            <a:r>
              <a:rPr lang="en-US" sz="2000" dirty="0">
                <a:latin typeface="Cambria" panose="02040503050406030204" pitchFamily="18" charset="0"/>
                <a:cs typeface="Calibri" panose="020F0502020204030204" pitchFamily="34" charset="0"/>
              </a:rPr>
              <a:t> </a:t>
            </a:r>
            <a:r>
              <a:rPr lang="en-US" sz="2000" dirty="0" err="1">
                <a:latin typeface="Cambria" panose="02040503050406030204" pitchFamily="18" charset="0"/>
                <a:cs typeface="Calibri" panose="020F0502020204030204" pitchFamily="34" charset="0"/>
              </a:rPr>
              <a:t>cao</a:t>
            </a:r>
            <a:r>
              <a:rPr lang="en-US" sz="2000" dirty="0">
                <a:latin typeface="Cambria" panose="02040503050406030204" pitchFamily="18" charset="0"/>
                <a:cs typeface="Calibri" panose="020F0502020204030204" pitchFamily="34" charset="0"/>
              </a:rPr>
              <a:t> </a:t>
            </a:r>
            <a:r>
              <a:rPr lang="en-US" sz="2000" dirty="0" err="1">
                <a:latin typeface="Cambria" panose="02040503050406030204" pitchFamily="18" charset="0"/>
                <a:cs typeface="Calibri" panose="020F0502020204030204" pitchFamily="34" charset="0"/>
              </a:rPr>
              <a:t>nhất</a:t>
            </a:r>
            <a:r>
              <a:rPr lang="en-US" sz="2000" dirty="0">
                <a:latin typeface="Cambria" panose="02040503050406030204" pitchFamily="18" charset="0"/>
                <a:cs typeface="Calibri" panose="020F0502020204030204" pitchFamily="34" charset="0"/>
              </a:rPr>
              <a:t>)</a:t>
            </a:r>
            <a:endParaRPr lang="vi-VN" sz="2000" b="1" dirty="0">
              <a:cs typeface="Calibri" panose="020F0502020204030204" pitchFamily="34" charset="0"/>
            </a:endParaRPr>
          </a:p>
          <a:p>
            <a:pPr algn="just"/>
            <a:r>
              <a:rPr lang="vi-VN" sz="2000" dirty="0">
                <a:cs typeface="Calibri" panose="020F0502020204030204" pitchFamily="34" charset="0"/>
              </a:rPr>
              <a:t>Quyết định được đưa ra thông qua phép duyệt từ gốc đến lá </a:t>
            </a:r>
          </a:p>
          <a:p>
            <a:pPr algn="just"/>
            <a:r>
              <a:rPr lang="vi-VN" sz="2000" b="1" dirty="0">
                <a:cs typeface="Calibri" panose="020F0502020204030204" pitchFamily="34" charset="0"/>
              </a:rPr>
              <a:t>Các nút trong </a:t>
            </a:r>
            <a:r>
              <a:rPr lang="en-US" sz="2000" dirty="0">
                <a:latin typeface="Cambria" panose="02040503050406030204" pitchFamily="18" charset="0"/>
                <a:cs typeface="Calibri" panose="020F0502020204030204" pitchFamily="34" charset="0"/>
              </a:rPr>
              <a:t>(internal node – decision node):</a:t>
            </a:r>
            <a:r>
              <a:rPr lang="vi-VN" sz="2000" dirty="0">
                <a:cs typeface="Calibri" panose="020F0502020204030204" pitchFamily="34" charset="0"/>
              </a:rPr>
              <a:t> tương ứng với quyết định của thuộc tính </a:t>
            </a:r>
          </a:p>
          <a:p>
            <a:pPr algn="just"/>
            <a:r>
              <a:rPr lang="vi-VN" sz="2000" dirty="0">
                <a:cs typeface="Calibri" panose="020F0502020204030204" pitchFamily="34" charset="0"/>
              </a:rPr>
              <a:t>Nhánh cây biểu diễn đầu ra của quyết định hay tập con dữ liệu được phân chia tương ứng quyết định nút cha </a:t>
            </a:r>
          </a:p>
          <a:p>
            <a:pPr algn="just"/>
            <a:r>
              <a:rPr lang="vi-VN" sz="2000" b="1" dirty="0">
                <a:cs typeface="Calibri" panose="020F0502020204030204" pitchFamily="34" charset="0"/>
              </a:rPr>
              <a:t>Nút lá </a:t>
            </a:r>
            <a:r>
              <a:rPr lang="vi-VN" sz="2000" dirty="0">
                <a:cs typeface="Calibri" panose="020F0502020204030204" pitchFamily="34" charset="0"/>
              </a:rPr>
              <a:t>biểu diễn các </a:t>
            </a:r>
            <a:r>
              <a:rPr lang="vi-VN" sz="2000" b="1" dirty="0">
                <a:solidFill>
                  <a:srgbClr val="FF0000"/>
                </a:solidFill>
                <a:cs typeface="Calibri" panose="020F0502020204030204" pitchFamily="34" charset="0"/>
              </a:rPr>
              <a:t>nhãn lớp </a:t>
            </a:r>
          </a:p>
        </p:txBody>
      </p:sp>
      <p:pic>
        <p:nvPicPr>
          <p:cNvPr id="6146" name="Picture 2" descr="Types of top decision tree algorithms">
            <a:extLst>
              <a:ext uri="{FF2B5EF4-FFF2-40B4-BE49-F238E27FC236}">
                <a16:creationId xmlns:a16="http://schemas.microsoft.com/office/drawing/2014/main" id="{4CD701D0-67EA-7B49-9284-415748C03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548" y="1530399"/>
            <a:ext cx="6032452" cy="3797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12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4F5625E1-006A-87F7-FF1B-51475AFE374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06AD23F-14DB-2B2C-219B-93391F12691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F230596D-82EE-0802-B7B2-C63001F5D45B}"/>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1B28C48D-EECB-49D7-6323-869D557B6BE3}"/>
              </a:ext>
            </a:extLst>
          </p:cNvPr>
          <p:cNvSpPr>
            <a:spLocks noGrp="1"/>
          </p:cNvSpPr>
          <p:nvPr>
            <p:ph type="title"/>
          </p:nvPr>
        </p:nvSpPr>
        <p:spPr/>
        <p:txBody>
          <a:bodyPr/>
          <a:lstStyle/>
          <a:p>
            <a:r>
              <a:rPr lang="en-VN"/>
              <a:t>Thuật toán Decision Tree</a:t>
            </a:r>
          </a:p>
        </p:txBody>
      </p:sp>
      <p:pic>
        <p:nvPicPr>
          <p:cNvPr id="6146" name="Picture 2" descr="Types of top decision tree algorithms">
            <a:extLst>
              <a:ext uri="{FF2B5EF4-FFF2-40B4-BE49-F238E27FC236}">
                <a16:creationId xmlns:a16="http://schemas.microsoft.com/office/drawing/2014/main" id="{3C2F84ED-3441-09E3-FA6E-B3A985F54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7477462" cy="47067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E75021-3D18-47CC-7FB5-0A637E8302D4}"/>
              </a:ext>
            </a:extLst>
          </p:cNvPr>
          <p:cNvSpPr txBox="1"/>
          <p:nvPr/>
        </p:nvSpPr>
        <p:spPr>
          <a:xfrm>
            <a:off x="6096000" y="1336903"/>
            <a:ext cx="5567149" cy="707886"/>
          </a:xfrm>
          <a:prstGeom prst="rect">
            <a:avLst/>
          </a:prstGeom>
          <a:noFill/>
        </p:spPr>
        <p:txBody>
          <a:bodyPr wrap="square">
            <a:spAutoFit/>
          </a:bodyPr>
          <a:lstStyle/>
          <a:p>
            <a:pPr marL="285750" indent="-285750" algn="just">
              <a:buFont typeface="Arial" panose="020B0604020202020204" pitchFamily="34" charset="0"/>
              <a:buChar char="•"/>
              <a:defRPr/>
            </a:pPr>
            <a:r>
              <a:rPr lang="vi-VN" sz="2000" dirty="0">
                <a:latin typeface="Cambria" panose="02040503050406030204" pitchFamily="18" charset="0"/>
                <a:cs typeface="Calibri" panose="020F0502020204030204" pitchFamily="34" charset="0"/>
              </a:rPr>
              <a:t> Thuộc tính mô tả: Age, Weight, Smoker</a:t>
            </a:r>
            <a:endParaRPr lang="en-US" sz="2000" dirty="0">
              <a:latin typeface="Cambria" panose="02040503050406030204" pitchFamily="18" charset="0"/>
              <a:cs typeface="Calibri" panose="020F0502020204030204" pitchFamily="34" charset="0"/>
            </a:endParaRPr>
          </a:p>
          <a:p>
            <a:pPr marL="285750" indent="-285750" algn="just">
              <a:buFont typeface="Arial" panose="020B0604020202020204" pitchFamily="34" charset="0"/>
              <a:buChar char="•"/>
              <a:defRPr/>
            </a:pPr>
            <a:r>
              <a:rPr lang="en-US" sz="2000" dirty="0">
                <a:latin typeface="Cambria" panose="02040503050406030204" pitchFamily="18" charset="0"/>
                <a:cs typeface="Calibri" panose="020F0502020204030204" pitchFamily="34" charset="0"/>
              </a:rPr>
              <a:t>  </a:t>
            </a:r>
            <a:r>
              <a:rPr lang="vi-VN" sz="2000" dirty="0">
                <a:latin typeface="Cambria" panose="02040503050406030204" pitchFamily="18" charset="0"/>
                <a:cs typeface="Calibri" panose="020F0502020204030204" pitchFamily="34" charset="0"/>
              </a:rPr>
              <a:t>Thuộc tính phân lớp: Low Risk, High Risk</a:t>
            </a:r>
            <a:endParaRPr lang="en-US" sz="2000" dirty="0">
              <a:latin typeface="Cambria" panose="02040503050406030204" pitchFamily="18" charset="0"/>
              <a:cs typeface="Calibri" panose="020F0502020204030204" pitchFamily="34" charset="0"/>
            </a:endParaRPr>
          </a:p>
        </p:txBody>
      </p:sp>
      <p:sp>
        <p:nvSpPr>
          <p:cNvPr id="10" name="TextBox 9">
            <a:extLst>
              <a:ext uri="{FF2B5EF4-FFF2-40B4-BE49-F238E27FC236}">
                <a16:creationId xmlns:a16="http://schemas.microsoft.com/office/drawing/2014/main" id="{9D6924CA-E6A1-83B6-AAD2-7028F6918F59}"/>
              </a:ext>
            </a:extLst>
          </p:cNvPr>
          <p:cNvSpPr txBox="1"/>
          <p:nvPr/>
        </p:nvSpPr>
        <p:spPr>
          <a:xfrm>
            <a:off x="7965174" y="3702182"/>
            <a:ext cx="1828800" cy="1200329"/>
          </a:xfrm>
          <a:prstGeom prst="rect">
            <a:avLst/>
          </a:prstGeom>
          <a:noFill/>
        </p:spPr>
        <p:txBody>
          <a:bodyPr wrap="square">
            <a:spAutoFit/>
          </a:bodyPr>
          <a:lstStyle/>
          <a:p>
            <a:r>
              <a:rPr lang="vi-VN" sz="1800" b="1" dirty="0">
                <a:solidFill>
                  <a:srgbClr val="FF0000"/>
                </a:solidFill>
                <a:latin typeface="Cambria" panose="02040503050406030204" pitchFamily="18" charset="0"/>
                <a:cs typeface="Calibri" panose="020F0502020204030204" pitchFamily="34" charset="0"/>
              </a:rPr>
              <a:t>Person 1? </a:t>
            </a:r>
          </a:p>
          <a:p>
            <a:pPr marL="285750" indent="-285750">
              <a:buFontTx/>
              <a:buChar char="-"/>
            </a:pPr>
            <a:r>
              <a:rPr lang="vi-VN" sz="1800" dirty="0">
                <a:latin typeface="Cambria" panose="02040503050406030204" pitchFamily="18" charset="0"/>
                <a:cs typeface="Calibri" panose="020F0502020204030204" pitchFamily="34" charset="0"/>
              </a:rPr>
              <a:t>Age:17</a:t>
            </a:r>
          </a:p>
          <a:p>
            <a:pPr marL="285750" indent="-285750">
              <a:buFontTx/>
              <a:buChar char="-"/>
            </a:pPr>
            <a:r>
              <a:rPr lang="vi-VN" dirty="0">
                <a:latin typeface="Cambria" panose="02040503050406030204" pitchFamily="18" charset="0"/>
                <a:cs typeface="Calibri" panose="020F0502020204030204" pitchFamily="34" charset="0"/>
              </a:rPr>
              <a:t>Weight: 55</a:t>
            </a:r>
          </a:p>
          <a:p>
            <a:pPr marL="285750" indent="-285750">
              <a:buFontTx/>
              <a:buChar char="-"/>
            </a:pPr>
            <a:r>
              <a:rPr lang="vi-VN" dirty="0">
                <a:latin typeface="Cambria" panose="02040503050406030204" pitchFamily="18" charset="0"/>
                <a:cs typeface="Calibri" panose="020F0502020204030204" pitchFamily="34" charset="0"/>
              </a:rPr>
              <a:t>Smoker: Yes</a:t>
            </a:r>
            <a:endParaRPr lang="en-VN"/>
          </a:p>
        </p:txBody>
      </p:sp>
      <p:sp>
        <p:nvSpPr>
          <p:cNvPr id="11" name="TextBox 10">
            <a:extLst>
              <a:ext uri="{FF2B5EF4-FFF2-40B4-BE49-F238E27FC236}">
                <a16:creationId xmlns:a16="http://schemas.microsoft.com/office/drawing/2014/main" id="{14211FB8-0483-FD52-42DF-DB47573A6980}"/>
              </a:ext>
            </a:extLst>
          </p:cNvPr>
          <p:cNvSpPr txBox="1"/>
          <p:nvPr/>
        </p:nvSpPr>
        <p:spPr>
          <a:xfrm>
            <a:off x="10118303" y="3702182"/>
            <a:ext cx="1828800" cy="1200329"/>
          </a:xfrm>
          <a:prstGeom prst="rect">
            <a:avLst/>
          </a:prstGeom>
          <a:noFill/>
        </p:spPr>
        <p:txBody>
          <a:bodyPr wrap="square">
            <a:spAutoFit/>
          </a:bodyPr>
          <a:lstStyle/>
          <a:p>
            <a:r>
              <a:rPr lang="vi-VN" sz="1800" b="1" dirty="0">
                <a:solidFill>
                  <a:srgbClr val="FF0000"/>
                </a:solidFill>
                <a:latin typeface="Cambria" panose="02040503050406030204" pitchFamily="18" charset="0"/>
                <a:cs typeface="Calibri" panose="020F0502020204030204" pitchFamily="34" charset="0"/>
              </a:rPr>
              <a:t>Person 2? </a:t>
            </a:r>
          </a:p>
          <a:p>
            <a:pPr marL="285750" indent="-285750">
              <a:buFontTx/>
              <a:buChar char="-"/>
            </a:pPr>
            <a:r>
              <a:rPr lang="vi-VN" sz="1800" dirty="0">
                <a:latin typeface="Cambria" panose="02040503050406030204" pitchFamily="18" charset="0"/>
                <a:cs typeface="Calibri" panose="020F0502020204030204" pitchFamily="34" charset="0"/>
              </a:rPr>
              <a:t>Age:47</a:t>
            </a:r>
          </a:p>
          <a:p>
            <a:pPr marL="285750" indent="-285750">
              <a:buFontTx/>
              <a:buChar char="-"/>
            </a:pPr>
            <a:r>
              <a:rPr lang="vi-VN" dirty="0">
                <a:latin typeface="Cambria" panose="02040503050406030204" pitchFamily="18" charset="0"/>
                <a:cs typeface="Calibri" panose="020F0502020204030204" pitchFamily="34" charset="0"/>
              </a:rPr>
              <a:t>Weight: 80</a:t>
            </a:r>
          </a:p>
          <a:p>
            <a:pPr marL="285750" indent="-285750">
              <a:buFontTx/>
              <a:buChar char="-"/>
            </a:pPr>
            <a:r>
              <a:rPr lang="vi-VN" dirty="0">
                <a:latin typeface="Cambria" panose="02040503050406030204" pitchFamily="18" charset="0"/>
                <a:cs typeface="Calibri" panose="020F0502020204030204" pitchFamily="34" charset="0"/>
              </a:rPr>
              <a:t>Smoker: No</a:t>
            </a:r>
            <a:endParaRPr lang="en-VN"/>
          </a:p>
        </p:txBody>
      </p:sp>
      <p:pic>
        <p:nvPicPr>
          <p:cNvPr id="8194" name="Picture 2" descr="The Importance Of Asking Questions I Oxford Open Learning">
            <a:extLst>
              <a:ext uri="{FF2B5EF4-FFF2-40B4-BE49-F238E27FC236}">
                <a16:creationId xmlns:a16="http://schemas.microsoft.com/office/drawing/2014/main" id="{AE9046CE-AF4A-78A6-1D71-2BDB32792C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00" t="10000" r="10000" b="10000"/>
          <a:stretch/>
        </p:blipFill>
        <p:spPr bwMode="auto">
          <a:xfrm>
            <a:off x="8898908" y="2283495"/>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017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AAB72D7E-43C2-2859-E282-E23E172AB6B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9E8F975-9A4C-93A6-0F32-8E1ACA286CD1}"/>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1EF0687D-C5CB-E073-3A75-989CA9559EA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FC9846C5-4685-168E-F48B-BD8E65355A9A}"/>
              </a:ext>
            </a:extLst>
          </p:cNvPr>
          <p:cNvSpPr>
            <a:spLocks noGrp="1"/>
          </p:cNvSpPr>
          <p:nvPr>
            <p:ph type="title"/>
          </p:nvPr>
        </p:nvSpPr>
        <p:spPr/>
        <p:txBody>
          <a:bodyPr/>
          <a:lstStyle/>
          <a:p>
            <a:r>
              <a:rPr lang="en-VN"/>
              <a:t>Thuật toán Decision Tree</a:t>
            </a:r>
          </a:p>
        </p:txBody>
      </p:sp>
      <p:sp>
        <p:nvSpPr>
          <p:cNvPr id="7" name="TextBox 6">
            <a:extLst>
              <a:ext uri="{FF2B5EF4-FFF2-40B4-BE49-F238E27FC236}">
                <a16:creationId xmlns:a16="http://schemas.microsoft.com/office/drawing/2014/main" id="{40A35A0B-8BBB-CF98-5A64-E4E536ECE77F}"/>
              </a:ext>
            </a:extLst>
          </p:cNvPr>
          <p:cNvSpPr txBox="1"/>
          <p:nvPr/>
        </p:nvSpPr>
        <p:spPr>
          <a:xfrm>
            <a:off x="282681" y="1295400"/>
            <a:ext cx="5567149" cy="430887"/>
          </a:xfrm>
          <a:prstGeom prst="rect">
            <a:avLst/>
          </a:prstGeom>
          <a:noFill/>
        </p:spPr>
        <p:txBody>
          <a:bodyPr wrap="square">
            <a:spAutoFit/>
          </a:bodyPr>
          <a:lstStyle/>
          <a:p>
            <a:pPr algn="just">
              <a:defRPr/>
            </a:pPr>
            <a:r>
              <a:rPr lang="en-US" sz="2200" b="1" dirty="0">
                <a:latin typeface="Cambria" panose="02040503050406030204" pitchFamily="18" charset="0"/>
                <a:cs typeface="Calibri" panose="020F0502020204030204" pitchFamily="34" charset="0"/>
              </a:rPr>
              <a:t>Giải thuật ID3 xây dựng cây quyết định:</a:t>
            </a:r>
          </a:p>
        </p:txBody>
      </p:sp>
      <p:sp>
        <p:nvSpPr>
          <p:cNvPr id="8" name="TextBox 7">
            <a:extLst>
              <a:ext uri="{FF2B5EF4-FFF2-40B4-BE49-F238E27FC236}">
                <a16:creationId xmlns:a16="http://schemas.microsoft.com/office/drawing/2014/main" id="{E25178AC-F01D-73B0-0E19-C27E552FE943}"/>
              </a:ext>
            </a:extLst>
          </p:cNvPr>
          <p:cNvSpPr txBox="1"/>
          <p:nvPr/>
        </p:nvSpPr>
        <p:spPr>
          <a:xfrm>
            <a:off x="282681" y="2044665"/>
            <a:ext cx="5051320" cy="4401205"/>
          </a:xfrm>
          <a:prstGeom prst="rect">
            <a:avLst/>
          </a:prstGeom>
          <a:noFill/>
        </p:spPr>
        <p:txBody>
          <a:bodyPr wrap="square">
            <a:spAutoFit/>
          </a:bodyPr>
          <a:lstStyle/>
          <a:p>
            <a:pPr algn="just">
              <a:defRPr/>
            </a:pPr>
            <a:r>
              <a:rPr lang="vi-VN" sz="2000" b="1" dirty="0">
                <a:latin typeface="Cambria" panose="02040503050406030204" pitchFamily="18" charset="0"/>
                <a:cs typeface="Calibri" panose="020F0502020204030204" pitchFamily="34" charset="0"/>
              </a:rPr>
              <a:t>Đầu vào: </a:t>
            </a:r>
            <a:r>
              <a:rPr lang="vi-VN" sz="2000" dirty="0">
                <a:latin typeface="Cambria" panose="02040503050406030204" pitchFamily="18" charset="0"/>
                <a:cs typeface="Calibri" panose="020F0502020204030204" pitchFamily="34" charset="0"/>
              </a:rPr>
              <a:t>Tập dữ liệu huấn luyện.</a:t>
            </a:r>
          </a:p>
          <a:p>
            <a:pPr marL="0" indent="0" algn="just">
              <a:buNone/>
              <a:defRPr/>
            </a:pPr>
            <a:r>
              <a:rPr lang="vi-VN" sz="2000" dirty="0">
                <a:latin typeface="Cambria" panose="02040503050406030204" pitchFamily="18" charset="0"/>
                <a:cs typeface="Calibri" panose="020F0502020204030204" pitchFamily="34" charset="0"/>
              </a:rPr>
              <a:t>+ Mỗi tập huấn luyện bao gồm các thuộc tính mô tả một tình huống, hay một đối tượng nào đó, và một giá trị</a:t>
            </a:r>
            <a:r>
              <a:rPr lang="en-US" sz="2000" dirty="0">
                <a:latin typeface="Cambria" panose="02040503050406030204" pitchFamily="18" charset="0"/>
                <a:cs typeface="Calibri" panose="020F0502020204030204" pitchFamily="34" charset="0"/>
              </a:rPr>
              <a:t> </a:t>
            </a:r>
            <a:r>
              <a:rPr lang="vi-VN" sz="2000" dirty="0">
                <a:latin typeface="Cambria" panose="02040503050406030204" pitchFamily="18" charset="0"/>
                <a:cs typeface="Calibri" panose="020F0502020204030204" pitchFamily="34" charset="0"/>
              </a:rPr>
              <a:t>phân loại của nó.</a:t>
            </a:r>
            <a:endParaRPr lang="en-US" sz="2000" dirty="0">
              <a:latin typeface="Cambria" panose="02040503050406030204" pitchFamily="18" charset="0"/>
              <a:cs typeface="Calibri" panose="020F0502020204030204" pitchFamily="34" charset="0"/>
            </a:endParaRPr>
          </a:p>
          <a:p>
            <a:pPr marL="0" indent="0" algn="just">
              <a:buNone/>
              <a:defRPr/>
            </a:pPr>
            <a:r>
              <a:rPr lang="vi-VN" sz="2000" b="1" dirty="0">
                <a:latin typeface="Cambria" panose="02040503050406030204" pitchFamily="18" charset="0"/>
                <a:cs typeface="Calibri" panose="020F0502020204030204" pitchFamily="34" charset="0"/>
              </a:rPr>
              <a:t>Ví dụ:  </a:t>
            </a:r>
          </a:p>
          <a:p>
            <a:pPr marL="674688" indent="-269875" algn="just">
              <a:buFontTx/>
              <a:buChar char="-"/>
              <a:defRPr/>
            </a:pPr>
            <a:r>
              <a:rPr lang="vi-VN" sz="2000" dirty="0">
                <a:latin typeface="Cambria" panose="02040503050406030204" pitchFamily="18" charset="0"/>
                <a:cs typeface="Calibri" panose="020F0502020204030204" pitchFamily="34" charset="0"/>
              </a:rPr>
              <a:t>Thuộc tính mô tả: Quang cảnh, Nhiệt độ, Độ ẩm, Gió</a:t>
            </a:r>
            <a:endParaRPr lang="en-US" sz="2000" dirty="0">
              <a:latin typeface="Cambria" panose="02040503050406030204" pitchFamily="18" charset="0"/>
              <a:cs typeface="Calibri" panose="020F0502020204030204" pitchFamily="34" charset="0"/>
            </a:endParaRPr>
          </a:p>
          <a:p>
            <a:pPr marL="674688" indent="-269875" algn="just">
              <a:buFontTx/>
              <a:buChar char="-"/>
              <a:defRPr/>
            </a:pPr>
            <a:r>
              <a:rPr lang="vi-VN" sz="2000" dirty="0">
                <a:latin typeface="Cambria" panose="02040503050406030204" pitchFamily="18" charset="0"/>
                <a:cs typeface="Calibri" panose="020F0502020204030204" pitchFamily="34" charset="0"/>
              </a:rPr>
              <a:t>Thuộc tính phân loại: Chơi (Có/Không chơi Tennis?)</a:t>
            </a:r>
            <a:endParaRPr lang="en-US" sz="2000" dirty="0">
              <a:latin typeface="Cambria" panose="02040503050406030204" pitchFamily="18" charset="0"/>
              <a:cs typeface="Calibri" panose="020F0502020204030204" pitchFamily="34" charset="0"/>
            </a:endParaRPr>
          </a:p>
          <a:p>
            <a:pPr algn="just">
              <a:defRPr/>
            </a:pPr>
            <a:r>
              <a:rPr lang="vi-VN" sz="2000" dirty="0">
                <a:latin typeface="Cambria" panose="02040503050406030204" pitchFamily="18" charset="0"/>
                <a:cs typeface="Calibri" panose="020F0502020204030204" pitchFamily="34" charset="0"/>
              </a:rPr>
              <a:t> </a:t>
            </a:r>
            <a:r>
              <a:rPr lang="vi-VN" sz="2000" b="1" dirty="0">
                <a:latin typeface="Cambria" panose="02040503050406030204" pitchFamily="18" charset="0"/>
                <a:cs typeface="Calibri" panose="020F0502020204030204" pitchFamily="34" charset="0"/>
              </a:rPr>
              <a:t>Đầu ra: Cây quyết định</a:t>
            </a:r>
            <a:endParaRPr lang="en-US" sz="2000" b="1" dirty="0">
              <a:latin typeface="Cambria" panose="02040503050406030204" pitchFamily="18" charset="0"/>
              <a:cs typeface="Calibri" panose="020F0502020204030204" pitchFamily="34" charset="0"/>
            </a:endParaRPr>
          </a:p>
          <a:p>
            <a:pPr marL="0" indent="0" algn="just">
              <a:buNone/>
              <a:defRPr/>
            </a:pPr>
            <a:r>
              <a:rPr lang="vi-VN" sz="2000" dirty="0">
                <a:latin typeface="Cambria" panose="02040503050406030204" pitchFamily="18" charset="0"/>
                <a:cs typeface="Calibri" panose="020F0502020204030204" pitchFamily="34" charset="0"/>
              </a:rPr>
              <a:t>+ Có khả năng phân loại đúng đắn các ví dụ trong</a:t>
            </a:r>
            <a:r>
              <a:rPr lang="en-US" sz="2000" dirty="0">
                <a:latin typeface="Cambria" panose="02040503050406030204" pitchFamily="18" charset="0"/>
                <a:cs typeface="Calibri" panose="020F0502020204030204" pitchFamily="34" charset="0"/>
              </a:rPr>
              <a:t> </a:t>
            </a:r>
            <a:r>
              <a:rPr lang="vi-VN" sz="2000" dirty="0">
                <a:latin typeface="Cambria" panose="02040503050406030204" pitchFamily="18" charset="0"/>
                <a:cs typeface="Calibri" panose="020F0502020204030204" pitchFamily="34" charset="0"/>
              </a:rPr>
              <a:t>tập dữ liệu huấn luyện.</a:t>
            </a:r>
            <a:endParaRPr lang="en-US" sz="2000" dirty="0">
              <a:latin typeface="Cambria" panose="02040503050406030204" pitchFamily="18" charset="0"/>
              <a:cs typeface="Calibri" panose="020F0502020204030204" pitchFamily="34" charset="0"/>
            </a:endParaRPr>
          </a:p>
          <a:p>
            <a:pPr marL="0" indent="0" algn="just">
              <a:buNone/>
              <a:defRPr/>
            </a:pPr>
            <a:r>
              <a:rPr lang="vi-VN" sz="2000" dirty="0">
                <a:latin typeface="Cambria" panose="02040503050406030204" pitchFamily="18" charset="0"/>
                <a:cs typeface="Calibri" panose="020F0502020204030204" pitchFamily="34" charset="0"/>
              </a:rPr>
              <a:t>+ Phân loại đúng cho cả các ví dụ chưa gặp trong tương </a:t>
            </a:r>
            <a:r>
              <a:rPr lang="en-US" sz="2000" dirty="0" err="1">
                <a:latin typeface="Cambria" panose="02040503050406030204" pitchFamily="18" charset="0"/>
                <a:cs typeface="Calibri" panose="020F0502020204030204" pitchFamily="34" charset="0"/>
              </a:rPr>
              <a:t>lai.</a:t>
            </a:r>
            <a:endParaRPr lang="en-US" sz="2000" dirty="0">
              <a:latin typeface="Cambria" panose="02040503050406030204" pitchFamily="18" charset="0"/>
              <a:cs typeface="Calibri" panose="020F0502020204030204" pitchFamily="34" charset="0"/>
            </a:endParaRPr>
          </a:p>
        </p:txBody>
      </p:sp>
      <p:pic>
        <p:nvPicPr>
          <p:cNvPr id="13" name="Picture 12">
            <a:extLst>
              <a:ext uri="{FF2B5EF4-FFF2-40B4-BE49-F238E27FC236}">
                <a16:creationId xmlns:a16="http://schemas.microsoft.com/office/drawing/2014/main" id="{B208E076-4C7F-7457-09D3-FED2A2F1471F}"/>
              </a:ext>
            </a:extLst>
          </p:cNvPr>
          <p:cNvPicPr>
            <a:picLocks noChangeAspect="1"/>
          </p:cNvPicPr>
          <p:nvPr/>
        </p:nvPicPr>
        <p:blipFill>
          <a:blip r:embed="rId3"/>
          <a:stretch>
            <a:fillRect/>
          </a:stretch>
        </p:blipFill>
        <p:spPr>
          <a:xfrm>
            <a:off x="5638800" y="1838599"/>
            <a:ext cx="6430540" cy="4813335"/>
          </a:xfrm>
          <a:prstGeom prst="rect">
            <a:avLst/>
          </a:prstGeom>
        </p:spPr>
      </p:pic>
    </p:spTree>
    <p:extLst>
      <p:ext uri="{BB962C8B-B14F-4D97-AF65-F5344CB8AC3E}">
        <p14:creationId xmlns:p14="http://schemas.microsoft.com/office/powerpoint/2010/main" val="10676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4A01E11-A670-4FD2-BD92-A61076101ED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23039BA-1F5E-E204-2F6B-0B17D2859F6D}"/>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35BE1202-9449-EE32-D2BD-631291B7C381}"/>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2E5E4565-7A43-B393-4075-8F228980B0FA}"/>
              </a:ext>
            </a:extLst>
          </p:cNvPr>
          <p:cNvSpPr>
            <a:spLocks noGrp="1"/>
          </p:cNvSpPr>
          <p:nvPr>
            <p:ph type="title"/>
          </p:nvPr>
        </p:nvSpPr>
        <p:spPr/>
        <p:txBody>
          <a:bodyPr/>
          <a:lstStyle/>
          <a:p>
            <a:r>
              <a:rPr lang="en-VN"/>
              <a:t>Thuật toán Decision Tree</a:t>
            </a:r>
          </a:p>
        </p:txBody>
      </p:sp>
      <p:sp>
        <p:nvSpPr>
          <p:cNvPr id="7" name="TextBox 6">
            <a:extLst>
              <a:ext uri="{FF2B5EF4-FFF2-40B4-BE49-F238E27FC236}">
                <a16:creationId xmlns:a16="http://schemas.microsoft.com/office/drawing/2014/main" id="{B5AB8CC7-C367-312C-8C20-B1A5D006BFF1}"/>
              </a:ext>
            </a:extLst>
          </p:cNvPr>
          <p:cNvSpPr txBox="1"/>
          <p:nvPr/>
        </p:nvSpPr>
        <p:spPr>
          <a:xfrm>
            <a:off x="282681" y="1295400"/>
            <a:ext cx="5567149" cy="430887"/>
          </a:xfrm>
          <a:prstGeom prst="rect">
            <a:avLst/>
          </a:prstGeom>
          <a:noFill/>
        </p:spPr>
        <p:txBody>
          <a:bodyPr wrap="square">
            <a:spAutoFit/>
          </a:bodyPr>
          <a:lstStyle/>
          <a:p>
            <a:pPr algn="just">
              <a:defRPr/>
            </a:pPr>
            <a:r>
              <a:rPr lang="en-US" sz="2200" b="1" dirty="0">
                <a:latin typeface="Cambria" panose="02040503050406030204" pitchFamily="18" charset="0"/>
                <a:cs typeface="Calibri" panose="020F0502020204030204" pitchFamily="34" charset="0"/>
              </a:rPr>
              <a:t>Giải thuật ID3 xây dựng cây quyết định:</a:t>
            </a:r>
          </a:p>
        </p:txBody>
      </p:sp>
      <p:sp>
        <p:nvSpPr>
          <p:cNvPr id="8" name="TextBox 7">
            <a:extLst>
              <a:ext uri="{FF2B5EF4-FFF2-40B4-BE49-F238E27FC236}">
                <a16:creationId xmlns:a16="http://schemas.microsoft.com/office/drawing/2014/main" id="{724BC1EC-17E9-8608-E769-A31BECFC5D01}"/>
              </a:ext>
            </a:extLst>
          </p:cNvPr>
          <p:cNvSpPr txBox="1"/>
          <p:nvPr/>
        </p:nvSpPr>
        <p:spPr>
          <a:xfrm>
            <a:off x="246287" y="1905000"/>
            <a:ext cx="10972799" cy="3305007"/>
          </a:xfrm>
          <a:prstGeom prst="rect">
            <a:avLst/>
          </a:prstGeom>
          <a:noFill/>
        </p:spPr>
        <p:txBody>
          <a:bodyPr wrap="square">
            <a:spAutoFit/>
          </a:bodyPr>
          <a:lstStyle/>
          <a:p>
            <a:pPr algn="just">
              <a:lnSpc>
                <a:spcPct val="120000"/>
              </a:lnSpc>
              <a:buFont typeface="Wingdings" pitchFamily="2" charset="2"/>
              <a:buChar char="ü"/>
            </a:pPr>
            <a:r>
              <a:rPr lang="vi-VN" sz="2200" dirty="0">
                <a:latin typeface="Cambria" panose="02040503050406030204" pitchFamily="18" charset="0"/>
                <a:cs typeface="Calibri" panose="020F0502020204030204" pitchFamily="34" charset="0"/>
              </a:rPr>
              <a:t>   Vấn đề: tại mỗi nút, chọn thuộc tính kiểm tra như thế nào?</a:t>
            </a:r>
          </a:p>
          <a:p>
            <a:pPr algn="just">
              <a:lnSpc>
                <a:spcPct val="120000"/>
              </a:lnSpc>
              <a:buFont typeface="Wingdings" pitchFamily="2" charset="2"/>
              <a:buChar char="ü"/>
            </a:pPr>
            <a:r>
              <a:rPr lang="vi-VN" sz="2200" dirty="0">
                <a:latin typeface="Cambria" panose="02040503050406030204" pitchFamily="18" charset="0"/>
                <a:cs typeface="Calibri" panose="020F0502020204030204" pitchFamily="34" charset="0"/>
              </a:rPr>
              <a:t>  Chọn thuộc tính quan trọng nhất cho việc phân lớp các ví dụ học gắn với nút đó </a:t>
            </a:r>
          </a:p>
          <a:p>
            <a:pPr marL="355600" indent="-355600" algn="just">
              <a:lnSpc>
                <a:spcPct val="120000"/>
              </a:lnSpc>
              <a:buFont typeface="Wingdings" pitchFamily="2" charset="2"/>
              <a:buChar char="ü"/>
            </a:pPr>
            <a:r>
              <a:rPr lang="vi-VN" sz="2200" dirty="0">
                <a:latin typeface="Cambria" panose="02040503050406030204" pitchFamily="18" charset="0"/>
                <a:cs typeface="Calibri" panose="020F0502020204030204" pitchFamily="34" charset="0"/>
              </a:rPr>
              <a:t>Làm thế nào để đánh giá khả năng của một thuộc tính đối với việc phân tách các ví dụ học theo nhãn lớp của chúng? </a:t>
            </a:r>
          </a:p>
          <a:p>
            <a:pPr marL="355600" indent="-355600" algn="just">
              <a:lnSpc>
                <a:spcPct val="120000"/>
              </a:lnSpc>
              <a:buFont typeface="Wingdings" pitchFamily="2" charset="2"/>
              <a:buChar char="ü"/>
            </a:pPr>
            <a:r>
              <a:rPr lang="vi-VN" sz="2200" dirty="0">
                <a:latin typeface="Cambria" panose="02040503050406030204" pitchFamily="18" charset="0"/>
                <a:cs typeface="Calibri" panose="020F0502020204030204" pitchFamily="34" charset="0"/>
              </a:rPr>
              <a:t>Các độ đo phân chia thuộc tính (các luật phân chia) – Xác định các mẫu ở một node được phân chia thế nào:</a:t>
            </a:r>
          </a:p>
          <a:p>
            <a:pPr algn="just">
              <a:lnSpc>
                <a:spcPct val="120000"/>
              </a:lnSpc>
            </a:pPr>
            <a:r>
              <a:rPr lang="vi-VN" sz="2200" dirty="0">
                <a:latin typeface="Cambria" panose="02040503050406030204" pitchFamily="18" charset="0"/>
                <a:cs typeface="Calibri" panose="020F0502020204030204" pitchFamily="34" charset="0"/>
              </a:rPr>
              <a:t>	+ Đưa ra cách xếp hạng các thuộc tính</a:t>
            </a:r>
          </a:p>
          <a:p>
            <a:pPr algn="just">
              <a:lnSpc>
                <a:spcPct val="120000"/>
              </a:lnSpc>
            </a:pPr>
            <a:r>
              <a:rPr lang="vi-VN" sz="2200" dirty="0">
                <a:latin typeface="Cambria" panose="02040503050406030204" pitchFamily="18" charset="0"/>
                <a:cs typeface="Calibri" panose="020F0502020204030204" pitchFamily="34" charset="0"/>
              </a:rPr>
              <a:t>	+ Thuộc tính với điểm cao nhất được lựa chọn </a:t>
            </a:r>
          </a:p>
        </p:txBody>
      </p:sp>
    </p:spTree>
    <p:extLst>
      <p:ext uri="{BB962C8B-B14F-4D97-AF65-F5344CB8AC3E}">
        <p14:creationId xmlns:p14="http://schemas.microsoft.com/office/powerpoint/2010/main" val="361245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963DD3CD-A66A-BB5F-DFCA-E9B7CF4725A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7BBBAC3-FBF7-2111-C012-E50CDF06F66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8FA25D4D-B2FA-C8EB-56E3-6E207A5B86F7}"/>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68BEFE39-C658-4BB0-CE02-F910F639ED7C}"/>
              </a:ext>
            </a:extLst>
          </p:cNvPr>
          <p:cNvSpPr>
            <a:spLocks noGrp="1"/>
          </p:cNvSpPr>
          <p:nvPr>
            <p:ph type="title"/>
          </p:nvPr>
        </p:nvSpPr>
        <p:spPr/>
        <p:txBody>
          <a:bodyPr/>
          <a:lstStyle/>
          <a:p>
            <a:r>
              <a:rPr lang="en-VN"/>
              <a:t>Thuật toán Decision Tree</a:t>
            </a:r>
          </a:p>
        </p:txBody>
      </p:sp>
      <p:pic>
        <p:nvPicPr>
          <p:cNvPr id="5" name="Picture 4">
            <a:extLst>
              <a:ext uri="{FF2B5EF4-FFF2-40B4-BE49-F238E27FC236}">
                <a16:creationId xmlns:a16="http://schemas.microsoft.com/office/drawing/2014/main" id="{5DBE8AD4-E46C-6211-981C-E694866C6BDA}"/>
              </a:ext>
            </a:extLst>
          </p:cNvPr>
          <p:cNvPicPr>
            <a:picLocks noChangeAspect="1"/>
          </p:cNvPicPr>
          <p:nvPr/>
        </p:nvPicPr>
        <p:blipFill>
          <a:blip r:embed="rId3"/>
          <a:stretch>
            <a:fillRect/>
          </a:stretch>
        </p:blipFill>
        <p:spPr>
          <a:xfrm>
            <a:off x="1854690" y="1981200"/>
            <a:ext cx="8482619" cy="4038600"/>
          </a:xfrm>
          <a:prstGeom prst="rect">
            <a:avLst/>
          </a:prstGeom>
        </p:spPr>
      </p:pic>
      <p:sp>
        <p:nvSpPr>
          <p:cNvPr id="10" name="TextBox 9">
            <a:extLst>
              <a:ext uri="{FF2B5EF4-FFF2-40B4-BE49-F238E27FC236}">
                <a16:creationId xmlns:a16="http://schemas.microsoft.com/office/drawing/2014/main" id="{2398A31C-EA4B-35B5-95AE-AC163297D475}"/>
              </a:ext>
            </a:extLst>
          </p:cNvPr>
          <p:cNvSpPr txBox="1"/>
          <p:nvPr/>
        </p:nvSpPr>
        <p:spPr>
          <a:xfrm>
            <a:off x="282681" y="1295400"/>
            <a:ext cx="5567149" cy="430887"/>
          </a:xfrm>
          <a:prstGeom prst="rect">
            <a:avLst/>
          </a:prstGeom>
          <a:noFill/>
        </p:spPr>
        <p:txBody>
          <a:bodyPr wrap="square">
            <a:spAutoFit/>
          </a:bodyPr>
          <a:lstStyle/>
          <a:p>
            <a:pPr algn="just">
              <a:defRPr/>
            </a:pPr>
            <a:r>
              <a:rPr lang="en-US" sz="2200" b="1" dirty="0">
                <a:latin typeface="Cambria" panose="02040503050406030204" pitchFamily="18" charset="0"/>
                <a:cs typeface="Calibri" panose="020F0502020204030204" pitchFamily="34" charset="0"/>
              </a:rPr>
              <a:t>Lựa chọn thuột tính</a:t>
            </a:r>
          </a:p>
        </p:txBody>
      </p:sp>
    </p:spTree>
    <p:extLst>
      <p:ext uri="{BB962C8B-B14F-4D97-AF65-F5344CB8AC3E}">
        <p14:creationId xmlns:p14="http://schemas.microsoft.com/office/powerpoint/2010/main" val="411502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6039E910-1AD4-B705-AB89-15A0FCCEA32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C7F78FE-AE13-A1AA-BF36-0C5334D30C3D}"/>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81A678D1-57D6-BD41-3DB5-C5DA9B99B5DC}"/>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F02731E9-D2CD-E9E6-5D2F-81BC2B4E0528}"/>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08ED10CF-78AC-C844-3336-870BA176B3B4}"/>
              </a:ext>
            </a:extLst>
          </p:cNvPr>
          <p:cNvSpPr txBox="1"/>
          <p:nvPr/>
        </p:nvSpPr>
        <p:spPr>
          <a:xfrm>
            <a:off x="0" y="1066800"/>
            <a:ext cx="10972800" cy="1107996"/>
          </a:xfrm>
          <a:prstGeom prst="rect">
            <a:avLst/>
          </a:prstGeom>
          <a:noFill/>
        </p:spPr>
        <p:txBody>
          <a:bodyPr wrap="square">
            <a:spAutoFit/>
          </a:bodyPr>
          <a:lstStyle/>
          <a:p>
            <a:pPr algn="just"/>
            <a:r>
              <a:rPr lang="vi-VN" sz="2200" b="1" dirty="0">
                <a:latin typeface="Cambria" panose="02040503050406030204" pitchFamily="18" charset="0"/>
                <a:cs typeface="Calibri" panose="020F0502020204030204" pitchFamily="34" charset="0"/>
              </a:rPr>
              <a:t>Entropy:</a:t>
            </a:r>
          </a:p>
          <a:p>
            <a:pPr marL="342900" indent="-342900" algn="just">
              <a:buFont typeface="Arial" panose="020B0604020202020204" pitchFamily="34" charset="0"/>
              <a:buChar char="•"/>
            </a:pPr>
            <a:r>
              <a:rPr lang="vi-VN" sz="2200" dirty="0">
                <a:latin typeface="Cambria" panose="02040503050406030204" pitchFamily="18" charset="0"/>
                <a:cs typeface="Calibri" panose="020F0502020204030204" pitchFamily="34" charset="0"/>
              </a:rPr>
              <a:t>Một đánh giá thường được sử dụng trong lĩnh vực lý thuyết thông tin.</a:t>
            </a:r>
          </a:p>
          <a:p>
            <a:pPr marL="342900" indent="-342900" algn="just">
              <a:buFont typeface="Arial" panose="020B0604020202020204" pitchFamily="34" charset="0"/>
              <a:buChar char="•"/>
            </a:pPr>
            <a:r>
              <a:rPr lang="vi-VN" sz="2200" dirty="0">
                <a:latin typeface="Cambria" panose="02040503050406030204" pitchFamily="18" charset="0"/>
                <a:cs typeface="Calibri" panose="020F0502020204030204" pitchFamily="34" charset="0"/>
              </a:rPr>
              <a:t>Để đánh giá mức độ hỗn tạp (impurity/ inhomogeneity) của một tập </a:t>
            </a:r>
          </a:p>
        </p:txBody>
      </p:sp>
      <p:sp>
        <p:nvSpPr>
          <p:cNvPr id="10" name="TextBox 9">
            <a:extLst>
              <a:ext uri="{FF2B5EF4-FFF2-40B4-BE49-F238E27FC236}">
                <a16:creationId xmlns:a16="http://schemas.microsoft.com/office/drawing/2014/main" id="{936A16AF-7FC0-3881-33B8-961D131FD89C}"/>
              </a:ext>
            </a:extLst>
          </p:cNvPr>
          <p:cNvSpPr txBox="1"/>
          <p:nvPr/>
        </p:nvSpPr>
        <p:spPr>
          <a:xfrm>
            <a:off x="179231" y="2617894"/>
            <a:ext cx="6461943" cy="3877985"/>
          </a:xfrm>
          <a:prstGeom prst="rect">
            <a:avLst/>
          </a:prstGeom>
          <a:noFill/>
        </p:spPr>
        <p:txBody>
          <a:bodyPr wrap="square">
            <a:spAutoFit/>
          </a:bodyPr>
          <a:lstStyle/>
          <a:p>
            <a:pPr marL="0" indent="0">
              <a:buNone/>
            </a:pPr>
            <a:r>
              <a:rPr lang="vi-VN" sz="2000" dirty="0">
                <a:latin typeface="Cambria" panose="02040503050406030204" pitchFamily="18" charset="0"/>
                <a:cs typeface="Calibri" panose="020F0502020204030204" pitchFamily="34" charset="0"/>
              </a:rPr>
              <a:t>Ví dụ: S gồm 14 ví dụ, trong đó 9 ví dụ thuộc về lớp c1 (có) và 5 ví dụ thuộc về lớp c2  (không):</a:t>
            </a:r>
          </a:p>
          <a:p>
            <a:r>
              <a:rPr lang="vi-VN" sz="1800" dirty="0">
                <a:latin typeface="Cambria" panose="02040503050406030204" pitchFamily="18" charset="0"/>
                <a:cs typeface="Calibri" panose="020F0502020204030204" pitchFamily="34" charset="0"/>
              </a:rPr>
              <a:t>Entropy của tập S đối với phân lớp có 2 lớp: </a:t>
            </a:r>
          </a:p>
          <a:p>
            <a:endParaRPr lang="vi-VN" sz="1800" dirty="0">
              <a:latin typeface="Cambria" panose="02040503050406030204" pitchFamily="18" charset="0"/>
              <a:cs typeface="Calibri" panose="020F0502020204030204" pitchFamily="34" charset="0"/>
            </a:endParaRPr>
          </a:p>
          <a:p>
            <a:endParaRPr lang="vi-VN" sz="1800" dirty="0">
              <a:latin typeface="Cambria" panose="02040503050406030204" pitchFamily="18" charset="0"/>
              <a:cs typeface="Calibri" panose="020F0502020204030204" pitchFamily="34" charset="0"/>
            </a:endParaRPr>
          </a:p>
          <a:p>
            <a:endParaRPr lang="vi-VN" sz="1800" dirty="0">
              <a:latin typeface="Cambria" panose="02040503050406030204" pitchFamily="18" charset="0"/>
              <a:cs typeface="Calibri" panose="020F0502020204030204" pitchFamily="34" charset="0"/>
            </a:endParaRPr>
          </a:p>
          <a:p>
            <a:endParaRPr lang="vi-VN" sz="1800" dirty="0">
              <a:latin typeface="Cambria" panose="02040503050406030204" pitchFamily="18" charset="0"/>
              <a:cs typeface="Calibri" panose="020F0502020204030204" pitchFamily="34" charset="0"/>
            </a:endParaRPr>
          </a:p>
          <a:p>
            <a:r>
              <a:rPr lang="vi-VN" sz="1800" dirty="0">
                <a:latin typeface="Cambria" panose="02040503050406030204" pitchFamily="18" charset="0"/>
                <a:cs typeface="Calibri" panose="020F0502020204030204" pitchFamily="34" charset="0"/>
              </a:rPr>
              <a:t>Entropy(S) = -(9/14).log2(9/14)- </a:t>
            </a:r>
            <a:r>
              <a:rPr lang="en-US" sz="1800" dirty="0">
                <a:latin typeface="Cambria" panose="02040503050406030204" pitchFamily="18" charset="0"/>
                <a:cs typeface="Calibri" panose="020F0502020204030204" pitchFamily="34" charset="0"/>
              </a:rPr>
              <a:t>(5/14).log2(5/14) = 0.94</a:t>
            </a:r>
          </a:p>
          <a:p>
            <a:endParaRPr lang="en-US" sz="1800" dirty="0">
              <a:latin typeface="Cambria" panose="02040503050406030204" pitchFamily="18" charset="0"/>
              <a:cs typeface="Calibri" panose="020F0502020204030204" pitchFamily="34" charset="0"/>
            </a:endParaRPr>
          </a:p>
          <a:p>
            <a:pPr marL="285750" indent="-285750" algn="just">
              <a:buFont typeface="Arial" panose="020B0604020202020204" pitchFamily="34" charset="0"/>
              <a:buChar char="•"/>
            </a:pPr>
            <a:r>
              <a:rPr lang="vi-VN" sz="1600" dirty="0">
                <a:latin typeface="Cambria" panose="02040503050406030204" pitchFamily="18" charset="0"/>
                <a:cs typeface="Calibri" panose="020F0502020204030204" pitchFamily="34" charset="0"/>
              </a:rPr>
              <a:t>Entropy =0, nếu tất cả các ví dụ  thuộc cùng một lớp (c1 hoặc c2)</a:t>
            </a:r>
          </a:p>
          <a:p>
            <a:pPr marL="285750" indent="-285750" algn="just">
              <a:buFont typeface="Arial" panose="020B0604020202020204" pitchFamily="34" charset="0"/>
              <a:buChar char="•"/>
            </a:pPr>
            <a:r>
              <a:rPr lang="vi-VN" sz="1600" dirty="0">
                <a:latin typeface="Cambria" panose="02040503050406030204" pitchFamily="18" charset="0"/>
                <a:cs typeface="Calibri" panose="020F0502020204030204" pitchFamily="34" charset="0"/>
              </a:rPr>
              <a:t>Entropy =1, số lượng các ví dụ thuộc về lớp c1 bằng số lượng các  ví dụ thuộc về lớp c2</a:t>
            </a:r>
          </a:p>
          <a:p>
            <a:pPr marL="285750" indent="-285750" algn="just">
              <a:buFont typeface="Arial" panose="020B0604020202020204" pitchFamily="34" charset="0"/>
              <a:buChar char="•"/>
            </a:pPr>
            <a:r>
              <a:rPr lang="vi-VN" sz="1600" dirty="0">
                <a:latin typeface="Cambria" panose="02040503050406030204" pitchFamily="18" charset="0"/>
                <a:cs typeface="Calibri" panose="020F0502020204030204" pitchFamily="34" charset="0"/>
              </a:rPr>
              <a:t>Entropy = một giá trị trong khoảng(0,1), nếu như số lượng các ví dụ  thuộc về lớp c1 khác với số lượng  các ví dụ thuộc về lớp c2 </a:t>
            </a:r>
          </a:p>
        </p:txBody>
      </p:sp>
      <p:pic>
        <p:nvPicPr>
          <p:cNvPr id="12290" name="Picture 2" descr="Introduction to Decision Trees in Supervised Learning">
            <a:extLst>
              <a:ext uri="{FF2B5EF4-FFF2-40B4-BE49-F238E27FC236}">
                <a16:creationId xmlns:a16="http://schemas.microsoft.com/office/drawing/2014/main" id="{3EE79FDA-14DC-D7B7-A3A2-545C5EE008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75" t="12353" r="11875" b="12353"/>
          <a:stretch/>
        </p:blipFill>
        <p:spPr bwMode="auto">
          <a:xfrm>
            <a:off x="1667127" y="3672966"/>
            <a:ext cx="34861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725DC6D-A38B-0C42-0285-B00ACC81729B}"/>
              </a:ext>
            </a:extLst>
          </p:cNvPr>
          <p:cNvPicPr>
            <a:picLocks noChangeAspect="1"/>
          </p:cNvPicPr>
          <p:nvPr/>
        </p:nvPicPr>
        <p:blipFill>
          <a:blip r:embed="rId4"/>
          <a:stretch>
            <a:fillRect/>
          </a:stretch>
        </p:blipFill>
        <p:spPr>
          <a:xfrm>
            <a:off x="6571500" y="2371674"/>
            <a:ext cx="5441269" cy="4370427"/>
          </a:xfrm>
          <a:prstGeom prst="rect">
            <a:avLst/>
          </a:prstGeom>
        </p:spPr>
      </p:pic>
    </p:spTree>
    <p:extLst>
      <p:ext uri="{BB962C8B-B14F-4D97-AF65-F5344CB8AC3E}">
        <p14:creationId xmlns:p14="http://schemas.microsoft.com/office/powerpoint/2010/main" val="4242082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E705663B-00AD-B2B1-FCC9-868D39AEB7E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B040861-EE8F-E71E-5FBE-4B859814C785}"/>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260E2272-E933-71F3-3B46-574772080AD7}"/>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3A44BBE5-2D32-60AB-CFFB-13B312A9EAC1}"/>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7F4CA684-7DCD-F9FD-50CA-C22A06453C92}"/>
              </a:ext>
            </a:extLst>
          </p:cNvPr>
          <p:cNvSpPr txBox="1"/>
          <p:nvPr/>
        </p:nvSpPr>
        <p:spPr>
          <a:xfrm>
            <a:off x="609600" y="1182385"/>
            <a:ext cx="10972800" cy="1785104"/>
          </a:xfrm>
          <a:prstGeom prst="rect">
            <a:avLst/>
          </a:prstGeom>
          <a:noFill/>
        </p:spPr>
        <p:txBody>
          <a:bodyPr wrap="square">
            <a:spAutoFit/>
          </a:bodyPr>
          <a:lstStyle/>
          <a:p>
            <a:pPr marL="0" indent="0" algn="just">
              <a:buNone/>
            </a:pPr>
            <a:r>
              <a:rPr lang="vi-VN" sz="2200" b="1" dirty="0">
                <a:latin typeface="Cambria" panose="02040503050406030204" pitchFamily="18" charset="0"/>
                <a:cs typeface="Calibri" panose="020F0502020204030204" pitchFamily="34" charset="0"/>
              </a:rPr>
              <a:t>Information Gain:</a:t>
            </a:r>
          </a:p>
          <a:p>
            <a:pPr marL="342900" indent="-342900" algn="just">
              <a:buFont typeface="Arial" panose="020B0604020202020204" pitchFamily="34" charset="0"/>
              <a:buChar char="•"/>
            </a:pPr>
            <a:r>
              <a:rPr lang="vi-VN" sz="2200" dirty="0">
                <a:latin typeface="Cambria" panose="02040503050406030204" pitchFamily="18" charset="0"/>
                <a:cs typeface="Calibri" panose="020F0502020204030204" pitchFamily="34" charset="0"/>
              </a:rPr>
              <a:t> Phép đo độ lợi thông tin (đo lượng thông tin thu được)</a:t>
            </a:r>
          </a:p>
          <a:p>
            <a:pPr marL="342900" indent="-342900" algn="just">
              <a:buFont typeface="Arial" panose="020B0604020202020204" pitchFamily="34" charset="0"/>
              <a:buChar char="•"/>
            </a:pPr>
            <a:r>
              <a:rPr lang="vi-VN" sz="2200" dirty="0">
                <a:latin typeface="Cambria" panose="02040503050406030204" pitchFamily="18" charset="0"/>
                <a:cs typeface="Calibri" panose="020F0502020204030204" pitchFamily="34" charset="0"/>
              </a:rPr>
              <a:t> Lượng giảm entropy bị gây ra bởi việc phân chia các ví dụ theo thuộc tính này.</a:t>
            </a:r>
          </a:p>
          <a:p>
            <a:pPr marL="0" indent="0" algn="just">
              <a:buNone/>
            </a:pPr>
            <a:endParaRPr lang="vi-VN" sz="2200" dirty="0">
              <a:latin typeface="Cambria" panose="02040503050406030204" pitchFamily="18" charset="0"/>
              <a:cs typeface="Calibri" panose="020F0502020204030204" pitchFamily="34" charset="0"/>
            </a:endParaRPr>
          </a:p>
          <a:p>
            <a:pPr marL="0" indent="0" algn="just">
              <a:buNone/>
            </a:pPr>
            <a:r>
              <a:rPr lang="vi-VN" sz="2200" dirty="0">
                <a:latin typeface="Cambria" panose="02040503050406030204" pitchFamily="18" charset="0"/>
                <a:cs typeface="Calibri" panose="020F0502020204030204" pitchFamily="34" charset="0"/>
              </a:rPr>
              <a:t>Độ lợi thông tin Gain(S, A) của thuộc tính A trên tập S được tính theo công thức:</a:t>
            </a:r>
          </a:p>
        </p:txBody>
      </p:sp>
      <p:pic>
        <p:nvPicPr>
          <p:cNvPr id="2" name="Picture 1">
            <a:extLst>
              <a:ext uri="{FF2B5EF4-FFF2-40B4-BE49-F238E27FC236}">
                <a16:creationId xmlns:a16="http://schemas.microsoft.com/office/drawing/2014/main" id="{5718532C-1901-F287-6F89-ADE2C13B2FE4}"/>
              </a:ext>
            </a:extLst>
          </p:cNvPr>
          <p:cNvPicPr>
            <a:picLocks noChangeAspect="1"/>
          </p:cNvPicPr>
          <p:nvPr/>
        </p:nvPicPr>
        <p:blipFill>
          <a:blip r:embed="rId3"/>
          <a:stretch>
            <a:fillRect/>
          </a:stretch>
        </p:blipFill>
        <p:spPr>
          <a:xfrm>
            <a:off x="2438400" y="3235474"/>
            <a:ext cx="7543800" cy="1602299"/>
          </a:xfrm>
          <a:prstGeom prst="rect">
            <a:avLst/>
          </a:prstGeom>
        </p:spPr>
      </p:pic>
    </p:spTree>
    <p:extLst>
      <p:ext uri="{BB962C8B-B14F-4D97-AF65-F5344CB8AC3E}">
        <p14:creationId xmlns:p14="http://schemas.microsoft.com/office/powerpoint/2010/main" val="158249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D8CEEA5A-02F6-FD16-6098-721C42B6238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1554877-DE2C-DA1A-14D0-104D47643EE6}"/>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9B2A77E6-F85D-4FC7-4629-9B6E671BF80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623329BE-19C4-8B91-96A5-12FA10EFE4DB}"/>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18217B3D-DA21-8225-36BC-2A1EA7CD49C1}"/>
              </a:ext>
            </a:extLst>
          </p:cNvPr>
          <p:cNvSpPr txBox="1"/>
          <p:nvPr/>
        </p:nvSpPr>
        <p:spPr>
          <a:xfrm>
            <a:off x="609600" y="1182385"/>
            <a:ext cx="10972800" cy="430887"/>
          </a:xfrm>
          <a:prstGeom prst="rect">
            <a:avLst/>
          </a:prstGeom>
          <a:noFill/>
        </p:spPr>
        <p:txBody>
          <a:bodyPr wrap="square">
            <a:spAutoFit/>
          </a:bodyPr>
          <a:lstStyle/>
          <a:p>
            <a:pPr algn="just"/>
            <a:r>
              <a:rPr lang="vi-VN" sz="2200" b="1" dirty="0">
                <a:latin typeface="Cambria" panose="02040503050406030204" pitchFamily="18" charset="0"/>
                <a:cs typeface="Calibri" panose="020F0502020204030204" pitchFamily="34" charset="0"/>
              </a:rPr>
              <a:t>Xây dựng cây quyết định dựa trên tập dữ liệu sau:</a:t>
            </a:r>
            <a:endParaRPr lang="vi-VN" sz="2200" dirty="0">
              <a:latin typeface="Cambria" panose="02040503050406030204" pitchFamily="18" charset="0"/>
              <a:cs typeface="Calibri" panose="020F0502020204030204" pitchFamily="34" charset="0"/>
            </a:endParaRPr>
          </a:p>
        </p:txBody>
      </p:sp>
      <p:pic>
        <p:nvPicPr>
          <p:cNvPr id="9" name="Picture 2" descr="Decision Tree Classifier - Explained">
            <a:extLst>
              <a:ext uri="{FF2B5EF4-FFF2-40B4-BE49-F238E27FC236}">
                <a16:creationId xmlns:a16="http://schemas.microsoft.com/office/drawing/2014/main" id="{CBB092BA-3F14-F127-2230-E1C61B3B9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82" y="2209800"/>
            <a:ext cx="476386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912966A-3910-2003-430C-A68DA30C1FE6}"/>
              </a:ext>
            </a:extLst>
          </p:cNvPr>
          <p:cNvPicPr>
            <a:picLocks noChangeAspect="1"/>
          </p:cNvPicPr>
          <p:nvPr/>
        </p:nvPicPr>
        <p:blipFill>
          <a:blip r:embed="rId4"/>
          <a:stretch>
            <a:fillRect/>
          </a:stretch>
        </p:blipFill>
        <p:spPr>
          <a:xfrm>
            <a:off x="5638800" y="1838599"/>
            <a:ext cx="6430540" cy="4813335"/>
          </a:xfrm>
          <a:prstGeom prst="rect">
            <a:avLst/>
          </a:prstGeom>
        </p:spPr>
      </p:pic>
    </p:spTree>
    <p:extLst>
      <p:ext uri="{BB962C8B-B14F-4D97-AF65-F5344CB8AC3E}">
        <p14:creationId xmlns:p14="http://schemas.microsoft.com/office/powerpoint/2010/main" val="3744889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CC5E8EB-F54A-B908-B2A5-96BECA00BD2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53709CA-01F8-607F-B853-5B5586C9312F}"/>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A5653CE5-7E1D-A1DC-8E22-AD98160FE15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29D71B16-5B9A-EBB2-AEFD-3F81E6EF754A}"/>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9A0EB42D-ED30-DE92-1E0D-1A7FA6CAA06B}"/>
              </a:ext>
            </a:extLst>
          </p:cNvPr>
          <p:cNvSpPr txBox="1"/>
          <p:nvPr/>
        </p:nvSpPr>
        <p:spPr>
          <a:xfrm>
            <a:off x="609600" y="1182385"/>
            <a:ext cx="10972800" cy="430887"/>
          </a:xfrm>
          <a:prstGeom prst="rect">
            <a:avLst/>
          </a:prstGeom>
          <a:noFill/>
        </p:spPr>
        <p:txBody>
          <a:bodyPr wrap="square">
            <a:spAutoFit/>
          </a:bodyPr>
          <a:lstStyle/>
          <a:p>
            <a:pPr algn="just"/>
            <a:r>
              <a:rPr lang="vi-VN" sz="2200" b="1" dirty="0">
                <a:latin typeface="Cambria" panose="02040503050406030204" pitchFamily="18" charset="0"/>
                <a:cs typeface="Calibri" panose="020F0502020204030204" pitchFamily="34" charset="0"/>
              </a:rPr>
              <a:t>Bước 1: Tính độ loạn của tập dữ liệu </a:t>
            </a:r>
            <a:endParaRPr lang="vi-VN" sz="2200" dirty="0">
              <a:latin typeface="Cambria" panose="02040503050406030204" pitchFamily="18" charset="0"/>
              <a:cs typeface="Calibri" panose="020F0502020204030204" pitchFamily="34" charset="0"/>
            </a:endParaRPr>
          </a:p>
        </p:txBody>
      </p:sp>
      <p:pic>
        <p:nvPicPr>
          <p:cNvPr id="9" name="Picture 2" descr="Decision Tree Classifier - Explained">
            <a:extLst>
              <a:ext uri="{FF2B5EF4-FFF2-40B4-BE49-F238E27FC236}">
                <a16:creationId xmlns:a16="http://schemas.microsoft.com/office/drawing/2014/main" id="{46783103-1314-35B9-DED2-A402BCFA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752" y="3092363"/>
            <a:ext cx="476386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35DBA0C-B39A-AC41-3916-C814B59C0675}"/>
              </a:ext>
            </a:extLst>
          </p:cNvPr>
          <p:cNvPicPr>
            <a:picLocks noChangeAspect="1"/>
          </p:cNvPicPr>
          <p:nvPr/>
        </p:nvPicPr>
        <p:blipFill>
          <a:blip r:embed="rId4"/>
          <a:stretch>
            <a:fillRect/>
          </a:stretch>
        </p:blipFill>
        <p:spPr>
          <a:xfrm>
            <a:off x="1028700" y="1608893"/>
            <a:ext cx="6152866" cy="699420"/>
          </a:xfrm>
          <a:prstGeom prst="rect">
            <a:avLst/>
          </a:prstGeom>
        </p:spPr>
      </p:pic>
      <p:pic>
        <p:nvPicPr>
          <p:cNvPr id="13" name="Picture 12">
            <a:extLst>
              <a:ext uri="{FF2B5EF4-FFF2-40B4-BE49-F238E27FC236}">
                <a16:creationId xmlns:a16="http://schemas.microsoft.com/office/drawing/2014/main" id="{454F58B4-EF33-9203-D3B9-04A4F1310EF3}"/>
              </a:ext>
            </a:extLst>
          </p:cNvPr>
          <p:cNvPicPr>
            <a:picLocks noChangeAspect="1"/>
          </p:cNvPicPr>
          <p:nvPr/>
        </p:nvPicPr>
        <p:blipFill>
          <a:blip r:embed="rId5"/>
          <a:stretch>
            <a:fillRect/>
          </a:stretch>
        </p:blipFill>
        <p:spPr>
          <a:xfrm>
            <a:off x="6571500" y="2371674"/>
            <a:ext cx="5441269" cy="4370427"/>
          </a:xfrm>
          <a:prstGeom prst="rect">
            <a:avLst/>
          </a:prstGeom>
        </p:spPr>
      </p:pic>
    </p:spTree>
    <p:extLst>
      <p:ext uri="{BB962C8B-B14F-4D97-AF65-F5344CB8AC3E}">
        <p14:creationId xmlns:p14="http://schemas.microsoft.com/office/powerpoint/2010/main" val="658657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0791-B75D-2E0D-E535-881C34656257}"/>
              </a:ext>
            </a:extLst>
          </p:cNvPr>
          <p:cNvSpPr>
            <a:spLocks noGrp="1"/>
          </p:cNvSpPr>
          <p:nvPr>
            <p:ph type="title"/>
          </p:nvPr>
        </p:nvSpPr>
        <p:spPr/>
        <p:txBody>
          <a:bodyPr>
            <a:normAutofit/>
          </a:bodyPr>
          <a:lstStyle/>
          <a:p>
            <a:r>
              <a:rPr lang="en-VN" sz="4400">
                <a:solidFill>
                  <a:srgbClr val="FFC000"/>
                </a:solidFill>
              </a:rPr>
              <a:t>1.1 Các mô hình khai phá dữ liệu</a:t>
            </a:r>
          </a:p>
        </p:txBody>
      </p:sp>
      <p:sp>
        <p:nvSpPr>
          <p:cNvPr id="4" name="Slide Number Placeholder 3">
            <a:extLst>
              <a:ext uri="{FF2B5EF4-FFF2-40B4-BE49-F238E27FC236}">
                <a16:creationId xmlns:a16="http://schemas.microsoft.com/office/drawing/2014/main" id="{4BDB943F-E356-54FA-8CB5-2510EF757F2D}"/>
              </a:ext>
            </a:extLst>
          </p:cNvPr>
          <p:cNvSpPr>
            <a:spLocks noGrp="1"/>
          </p:cNvSpPr>
          <p:nvPr>
            <p:ph type="sldNum" sz="quarter" idx="12"/>
          </p:nvPr>
        </p:nvSpPr>
        <p:spPr/>
        <p:txBody>
          <a:bodyPr/>
          <a:lstStyle/>
          <a:p>
            <a:fld id="{5A737E9D-9918-4D00-85A4-CE373AB2C493}" type="slidenum">
              <a:rPr lang="en-US" smtClean="0"/>
              <a:pPr/>
              <a:t>3</a:t>
            </a:fld>
            <a:endParaRPr lang="en-US"/>
          </a:p>
        </p:txBody>
      </p:sp>
    </p:spTree>
    <p:extLst>
      <p:ext uri="{BB962C8B-B14F-4D97-AF65-F5344CB8AC3E}">
        <p14:creationId xmlns:p14="http://schemas.microsoft.com/office/powerpoint/2010/main" val="286617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7071BF9-321C-550C-B2AC-F4127152EB1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796E483-52C8-E38E-16FD-DED0A34261DA}"/>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8AEBCD57-204E-C66C-2457-7514FA2F13F6}"/>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BF9F18E2-CDC0-5708-EB98-15F463DB62E2}"/>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258868E5-F083-3186-85AF-FEB5CCAEBAC1}"/>
              </a:ext>
            </a:extLst>
          </p:cNvPr>
          <p:cNvSpPr txBox="1"/>
          <p:nvPr/>
        </p:nvSpPr>
        <p:spPr>
          <a:xfrm>
            <a:off x="609600" y="1182385"/>
            <a:ext cx="10972800" cy="769441"/>
          </a:xfrm>
          <a:prstGeom prst="rect">
            <a:avLst/>
          </a:prstGeom>
          <a:noFill/>
        </p:spPr>
        <p:txBody>
          <a:bodyPr wrap="square">
            <a:spAutoFit/>
          </a:bodyPr>
          <a:lstStyle/>
          <a:p>
            <a:pPr algn="just"/>
            <a:r>
              <a:rPr lang="vi-VN" sz="2200" b="1" dirty="0">
                <a:latin typeface="Cambria" panose="02040503050406030204" pitchFamily="18" charset="0"/>
                <a:cs typeface="Calibri" panose="020F0502020204030204" pitchFamily="34" charset="0"/>
              </a:rPr>
              <a:t>Bước 2: Tính Information Gain cho từng thuộc tính</a:t>
            </a:r>
          </a:p>
          <a:p>
            <a:pPr algn="just"/>
            <a:r>
              <a:rPr lang="vi-VN" sz="2200" dirty="0">
                <a:latin typeface="Cambria" panose="02040503050406030204" pitchFamily="18" charset="0"/>
                <a:cs typeface="Calibri" panose="020F0502020204030204" pitchFamily="34" charset="0"/>
              </a:rPr>
              <a:t>- Thuộc Tính “Quang cảnh” – </a:t>
            </a:r>
            <a:r>
              <a:rPr lang="vi-VN" sz="2200" b="1" dirty="0">
                <a:latin typeface="Cambria" panose="02040503050406030204" pitchFamily="18" charset="0"/>
                <a:cs typeface="Calibri" panose="020F0502020204030204" pitchFamily="34" charset="0"/>
              </a:rPr>
              <a:t>Gain(S, Quang cảnh)</a:t>
            </a:r>
          </a:p>
        </p:txBody>
      </p:sp>
      <p:pic>
        <p:nvPicPr>
          <p:cNvPr id="5" name="Picture 2">
            <a:extLst>
              <a:ext uri="{FF2B5EF4-FFF2-40B4-BE49-F238E27FC236}">
                <a16:creationId xmlns:a16="http://schemas.microsoft.com/office/drawing/2014/main" id="{0CFFEE23-E31E-7D21-DC37-7284F07892BB}"/>
              </a:ext>
            </a:extLst>
          </p:cNvPr>
          <p:cNvPicPr>
            <a:picLocks noChangeAspect="1"/>
          </p:cNvPicPr>
          <p:nvPr/>
        </p:nvPicPr>
        <p:blipFill rotWithShape="1">
          <a:blip r:embed="rId3">
            <a:extLst>
              <a:ext uri="{28A0092B-C50C-407E-A947-70E740481C1C}">
                <a14:useLocalDpi xmlns:a14="http://schemas.microsoft.com/office/drawing/2010/main" val="0"/>
              </a:ext>
            </a:extLst>
          </a:blip>
          <a:srcRect l="22691" t="26823" r="24996" b="56721"/>
          <a:stretch/>
        </p:blipFill>
        <p:spPr bwMode="auto">
          <a:xfrm>
            <a:off x="1066800" y="2043408"/>
            <a:ext cx="7833575" cy="138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98B61EFA-52AA-CDF6-7472-73548418DEFC}"/>
              </a:ext>
            </a:extLst>
          </p:cNvPr>
          <p:cNvPicPr>
            <a:picLocks noChangeAspect="1"/>
          </p:cNvPicPr>
          <p:nvPr/>
        </p:nvPicPr>
        <p:blipFill rotWithShape="1">
          <a:blip r:embed="rId3">
            <a:extLst>
              <a:ext uri="{28A0092B-C50C-407E-A947-70E740481C1C}">
                <a14:useLocalDpi xmlns:a14="http://schemas.microsoft.com/office/drawing/2010/main" val="0"/>
              </a:ext>
            </a:extLst>
          </a:blip>
          <a:srcRect l="29031" t="43835" r="44508" b="24490"/>
          <a:stretch/>
        </p:blipFill>
        <p:spPr bwMode="auto">
          <a:xfrm>
            <a:off x="2514600" y="3634635"/>
            <a:ext cx="3962400" cy="2667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16BEEE83-20B2-3156-381E-F2490A20E494}"/>
              </a:ext>
            </a:extLst>
          </p:cNvPr>
          <p:cNvPicPr>
            <a:picLocks noChangeAspect="1"/>
          </p:cNvPicPr>
          <p:nvPr/>
        </p:nvPicPr>
        <p:blipFill>
          <a:blip r:embed="rId4"/>
          <a:stretch>
            <a:fillRect/>
          </a:stretch>
        </p:blipFill>
        <p:spPr>
          <a:xfrm>
            <a:off x="7404815" y="3080835"/>
            <a:ext cx="4545169" cy="3650680"/>
          </a:xfrm>
          <a:prstGeom prst="rect">
            <a:avLst/>
          </a:prstGeom>
        </p:spPr>
      </p:pic>
    </p:spTree>
    <p:extLst>
      <p:ext uri="{BB962C8B-B14F-4D97-AF65-F5344CB8AC3E}">
        <p14:creationId xmlns:p14="http://schemas.microsoft.com/office/powerpoint/2010/main" val="126117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901C31E4-F547-F428-C80D-FE3EB2F6AE1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A0EB552-A4F7-552A-4EB8-98D57646FC0D}"/>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9B9DC2B4-9FD3-26AF-0595-6295125B40AE}"/>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5CB82827-C1F1-26E0-5BF3-E42C5403F77D}"/>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005C4183-DE0B-1797-605E-70744DBD54BC}"/>
              </a:ext>
            </a:extLst>
          </p:cNvPr>
          <p:cNvSpPr txBox="1"/>
          <p:nvPr/>
        </p:nvSpPr>
        <p:spPr>
          <a:xfrm>
            <a:off x="609600" y="1182385"/>
            <a:ext cx="10972800" cy="430887"/>
          </a:xfrm>
          <a:prstGeom prst="rect">
            <a:avLst/>
          </a:prstGeom>
          <a:noFill/>
        </p:spPr>
        <p:txBody>
          <a:bodyPr wrap="square">
            <a:spAutoFit/>
          </a:bodyPr>
          <a:lstStyle/>
          <a:p>
            <a:pPr algn="just"/>
            <a:r>
              <a:rPr lang="vi-VN" sz="2200" dirty="0">
                <a:latin typeface="Cambria" panose="02040503050406030204" pitchFamily="18" charset="0"/>
                <a:cs typeface="Calibri" panose="020F0502020204030204" pitchFamily="34" charset="0"/>
              </a:rPr>
              <a:t>- Thuộc tính “Nhiệt độ” – </a:t>
            </a:r>
            <a:r>
              <a:rPr lang="vi-VN" sz="2200" b="1" dirty="0">
                <a:latin typeface="Cambria" panose="02040503050406030204" pitchFamily="18" charset="0"/>
                <a:cs typeface="Calibri" panose="020F0502020204030204" pitchFamily="34" charset="0"/>
              </a:rPr>
              <a:t>Gain(S, Nhiệt độ)</a:t>
            </a:r>
          </a:p>
        </p:txBody>
      </p:sp>
      <p:pic>
        <p:nvPicPr>
          <p:cNvPr id="2" name="Picture 1">
            <a:extLst>
              <a:ext uri="{FF2B5EF4-FFF2-40B4-BE49-F238E27FC236}">
                <a16:creationId xmlns:a16="http://schemas.microsoft.com/office/drawing/2014/main" id="{32317556-73AC-95AA-AFCD-A085C6DD2218}"/>
              </a:ext>
            </a:extLst>
          </p:cNvPr>
          <p:cNvPicPr>
            <a:picLocks noChangeAspect="1"/>
          </p:cNvPicPr>
          <p:nvPr/>
        </p:nvPicPr>
        <p:blipFill rotWithShape="1">
          <a:blip r:embed="rId3">
            <a:extLst>
              <a:ext uri="{28A0092B-C50C-407E-A947-70E740481C1C}">
                <a14:useLocalDpi xmlns:a14="http://schemas.microsoft.com/office/drawing/2010/main" val="0"/>
              </a:ext>
            </a:extLst>
          </a:blip>
          <a:srcRect l="22882" t="35887" r="23958" b="48268"/>
          <a:stretch/>
        </p:blipFill>
        <p:spPr bwMode="auto">
          <a:xfrm>
            <a:off x="762000" y="1550552"/>
            <a:ext cx="772609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E4E1A77E-BE82-03CB-1847-14DF6C2F4179}"/>
              </a:ext>
            </a:extLst>
          </p:cNvPr>
          <p:cNvPicPr>
            <a:picLocks noChangeAspect="1"/>
          </p:cNvPicPr>
          <p:nvPr/>
        </p:nvPicPr>
        <p:blipFill>
          <a:blip r:embed="rId4"/>
          <a:stretch>
            <a:fillRect/>
          </a:stretch>
        </p:blipFill>
        <p:spPr>
          <a:xfrm>
            <a:off x="6934200" y="2634933"/>
            <a:ext cx="5257801" cy="4223067"/>
          </a:xfrm>
          <a:prstGeom prst="rect">
            <a:avLst/>
          </a:prstGeom>
        </p:spPr>
      </p:pic>
      <p:pic>
        <p:nvPicPr>
          <p:cNvPr id="10" name="Picture 1">
            <a:extLst>
              <a:ext uri="{FF2B5EF4-FFF2-40B4-BE49-F238E27FC236}">
                <a16:creationId xmlns:a16="http://schemas.microsoft.com/office/drawing/2014/main" id="{E57DEC37-C092-30ED-97FC-6F7B97C86CCB}"/>
              </a:ext>
            </a:extLst>
          </p:cNvPr>
          <p:cNvPicPr>
            <a:picLocks noChangeAspect="1"/>
          </p:cNvPicPr>
          <p:nvPr/>
        </p:nvPicPr>
        <p:blipFill rotWithShape="1">
          <a:blip r:embed="rId3">
            <a:extLst>
              <a:ext uri="{28A0092B-C50C-407E-A947-70E740481C1C}">
                <a14:useLocalDpi xmlns:a14="http://schemas.microsoft.com/office/drawing/2010/main" val="0"/>
              </a:ext>
            </a:extLst>
          </a:blip>
          <a:srcRect l="28741" t="54333" r="44520" b="14859"/>
          <a:stretch/>
        </p:blipFill>
        <p:spPr bwMode="auto">
          <a:xfrm>
            <a:off x="2376351" y="3286509"/>
            <a:ext cx="3719649"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0751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6E708214-3ACC-D72E-198C-BA53CCCD883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C12E6A2-D19D-B841-DE55-7C48DE1C9D5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7BC23EBF-3D71-24FA-20A6-78FD6C16517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2C9CE3C0-EA7E-DE7B-6916-EF9F9C0929B7}"/>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35339E5C-C519-083B-A240-EC2FFB2C7F3E}"/>
              </a:ext>
            </a:extLst>
          </p:cNvPr>
          <p:cNvSpPr txBox="1"/>
          <p:nvPr/>
        </p:nvSpPr>
        <p:spPr>
          <a:xfrm>
            <a:off x="609600" y="1182385"/>
            <a:ext cx="10972800" cy="430887"/>
          </a:xfrm>
          <a:prstGeom prst="rect">
            <a:avLst/>
          </a:prstGeom>
          <a:noFill/>
        </p:spPr>
        <p:txBody>
          <a:bodyPr wrap="square">
            <a:spAutoFit/>
          </a:bodyPr>
          <a:lstStyle/>
          <a:p>
            <a:pPr algn="just"/>
            <a:r>
              <a:rPr lang="vi-VN" sz="2200" dirty="0">
                <a:latin typeface="Cambria" panose="02040503050406030204" pitchFamily="18" charset="0"/>
                <a:cs typeface="Calibri" panose="020F0502020204030204" pitchFamily="34" charset="0"/>
              </a:rPr>
              <a:t>- Thuộc tính “Độ ẩm” </a:t>
            </a:r>
            <a:r>
              <a:rPr lang="vi-VN" sz="2200" b="1" dirty="0">
                <a:latin typeface="Cambria" panose="02040503050406030204" pitchFamily="18" charset="0"/>
                <a:cs typeface="Calibri" panose="020F0502020204030204" pitchFamily="34" charset="0"/>
              </a:rPr>
              <a:t>– Gain(S, Độ ẩm)</a:t>
            </a:r>
          </a:p>
        </p:txBody>
      </p:sp>
      <p:pic>
        <p:nvPicPr>
          <p:cNvPr id="5" name="Picture 1">
            <a:extLst>
              <a:ext uri="{FF2B5EF4-FFF2-40B4-BE49-F238E27FC236}">
                <a16:creationId xmlns:a16="http://schemas.microsoft.com/office/drawing/2014/main" id="{69BC60D9-FF88-0007-1E64-9979007DC348}"/>
              </a:ext>
            </a:extLst>
          </p:cNvPr>
          <p:cNvPicPr>
            <a:picLocks noChangeAspect="1"/>
          </p:cNvPicPr>
          <p:nvPr/>
        </p:nvPicPr>
        <p:blipFill rotWithShape="1">
          <a:blip r:embed="rId3">
            <a:extLst>
              <a:ext uri="{28A0092B-C50C-407E-A947-70E740481C1C}">
                <a14:useLocalDpi xmlns:a14="http://schemas.microsoft.com/office/drawing/2010/main" val="0"/>
              </a:ext>
            </a:extLst>
          </a:blip>
          <a:srcRect l="22871" t="32969" r="30044" b="51804"/>
          <a:stretch/>
        </p:blipFill>
        <p:spPr bwMode="auto">
          <a:xfrm>
            <a:off x="929640" y="1649609"/>
            <a:ext cx="6629401" cy="12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a:extLst>
              <a:ext uri="{FF2B5EF4-FFF2-40B4-BE49-F238E27FC236}">
                <a16:creationId xmlns:a16="http://schemas.microsoft.com/office/drawing/2014/main" id="{47B87E15-E8A4-129F-F0D0-00D80879B212}"/>
              </a:ext>
            </a:extLst>
          </p:cNvPr>
          <p:cNvPicPr>
            <a:picLocks noChangeAspect="1"/>
          </p:cNvPicPr>
          <p:nvPr/>
        </p:nvPicPr>
        <p:blipFill rotWithShape="1">
          <a:blip r:embed="rId3">
            <a:extLst>
              <a:ext uri="{28A0092B-C50C-407E-A947-70E740481C1C}">
                <a14:useLocalDpi xmlns:a14="http://schemas.microsoft.com/office/drawing/2010/main" val="0"/>
              </a:ext>
            </a:extLst>
          </a:blip>
          <a:srcRect l="29366" t="51392" r="44656" b="18361"/>
          <a:stretch/>
        </p:blipFill>
        <p:spPr bwMode="auto">
          <a:xfrm>
            <a:off x="2590800" y="3429000"/>
            <a:ext cx="3657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F84CFBCC-5F3E-3483-ACB6-1EF2341BDE4D}"/>
              </a:ext>
            </a:extLst>
          </p:cNvPr>
          <p:cNvPicPr>
            <a:picLocks noChangeAspect="1"/>
          </p:cNvPicPr>
          <p:nvPr/>
        </p:nvPicPr>
        <p:blipFill>
          <a:blip r:embed="rId4"/>
          <a:stretch>
            <a:fillRect/>
          </a:stretch>
        </p:blipFill>
        <p:spPr>
          <a:xfrm>
            <a:off x="7010400" y="2696137"/>
            <a:ext cx="5181601" cy="4161863"/>
          </a:xfrm>
          <a:prstGeom prst="rect">
            <a:avLst/>
          </a:prstGeom>
        </p:spPr>
      </p:pic>
    </p:spTree>
    <p:extLst>
      <p:ext uri="{BB962C8B-B14F-4D97-AF65-F5344CB8AC3E}">
        <p14:creationId xmlns:p14="http://schemas.microsoft.com/office/powerpoint/2010/main" val="3638365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60E299D3-0825-2F7A-C0C7-6FCDB8DE6B3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F2C636B-51F3-E587-B3DD-55931737CC6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4DB0CCBC-F0D3-A3DB-0E45-ECC697CC908C}"/>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741C2D94-292F-0DBB-098C-D05F37706867}"/>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EDA6D360-D93D-7258-ACC6-4947F6AB55AF}"/>
              </a:ext>
            </a:extLst>
          </p:cNvPr>
          <p:cNvSpPr txBox="1"/>
          <p:nvPr/>
        </p:nvSpPr>
        <p:spPr>
          <a:xfrm>
            <a:off x="609600" y="1182385"/>
            <a:ext cx="10972800" cy="430887"/>
          </a:xfrm>
          <a:prstGeom prst="rect">
            <a:avLst/>
          </a:prstGeom>
          <a:noFill/>
        </p:spPr>
        <p:txBody>
          <a:bodyPr wrap="square">
            <a:spAutoFit/>
          </a:bodyPr>
          <a:lstStyle/>
          <a:p>
            <a:pPr algn="just"/>
            <a:r>
              <a:rPr lang="vi-VN" sz="2200" dirty="0">
                <a:latin typeface="Cambria" panose="02040503050406030204" pitchFamily="18" charset="0"/>
                <a:cs typeface="Calibri" panose="020F0502020204030204" pitchFamily="34" charset="0"/>
              </a:rPr>
              <a:t>- Thuộc tính “Gió” </a:t>
            </a:r>
            <a:r>
              <a:rPr lang="vi-VN" sz="2200" b="1" dirty="0">
                <a:latin typeface="Cambria" panose="02040503050406030204" pitchFamily="18" charset="0"/>
                <a:cs typeface="Calibri" panose="020F0502020204030204" pitchFamily="34" charset="0"/>
              </a:rPr>
              <a:t>– Gain(S, Gió)</a:t>
            </a:r>
          </a:p>
        </p:txBody>
      </p:sp>
      <p:pic>
        <p:nvPicPr>
          <p:cNvPr id="11" name="Picture 10">
            <a:extLst>
              <a:ext uri="{FF2B5EF4-FFF2-40B4-BE49-F238E27FC236}">
                <a16:creationId xmlns:a16="http://schemas.microsoft.com/office/drawing/2014/main" id="{EC3158C0-B17D-1596-92BB-926412929D86}"/>
              </a:ext>
            </a:extLst>
          </p:cNvPr>
          <p:cNvPicPr>
            <a:picLocks noChangeAspect="1"/>
          </p:cNvPicPr>
          <p:nvPr/>
        </p:nvPicPr>
        <p:blipFill>
          <a:blip r:embed="rId3"/>
          <a:stretch>
            <a:fillRect/>
          </a:stretch>
        </p:blipFill>
        <p:spPr>
          <a:xfrm>
            <a:off x="7010400" y="2696137"/>
            <a:ext cx="5181601" cy="4161863"/>
          </a:xfrm>
          <a:prstGeom prst="rect">
            <a:avLst/>
          </a:prstGeom>
        </p:spPr>
      </p:pic>
      <p:pic>
        <p:nvPicPr>
          <p:cNvPr id="2" name="Picture 2">
            <a:extLst>
              <a:ext uri="{FF2B5EF4-FFF2-40B4-BE49-F238E27FC236}">
                <a16:creationId xmlns:a16="http://schemas.microsoft.com/office/drawing/2014/main" id="{ECDDF709-43F4-378F-3C1F-AC78796CA3C4}"/>
              </a:ext>
            </a:extLst>
          </p:cNvPr>
          <p:cNvPicPr>
            <a:picLocks noChangeAspect="1"/>
          </p:cNvPicPr>
          <p:nvPr/>
        </p:nvPicPr>
        <p:blipFill rotWithShape="1">
          <a:blip r:embed="rId4">
            <a:extLst>
              <a:ext uri="{28A0092B-C50C-407E-A947-70E740481C1C}">
                <a14:useLocalDpi xmlns:a14="http://schemas.microsoft.com/office/drawing/2010/main" val="0"/>
              </a:ext>
            </a:extLst>
          </a:blip>
          <a:srcRect l="22882" t="33069" r="38320" b="50281"/>
          <a:stretch/>
        </p:blipFill>
        <p:spPr bwMode="auto">
          <a:xfrm>
            <a:off x="762000" y="1613272"/>
            <a:ext cx="563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62F3AB94-4C5A-FC71-A089-BB32BA7D6D4F}"/>
              </a:ext>
            </a:extLst>
          </p:cNvPr>
          <p:cNvPicPr>
            <a:picLocks noChangeAspect="1"/>
          </p:cNvPicPr>
          <p:nvPr/>
        </p:nvPicPr>
        <p:blipFill rotWithShape="1">
          <a:blip r:embed="rId4">
            <a:extLst>
              <a:ext uri="{28A0092B-C50C-407E-A947-70E740481C1C}">
                <a14:useLocalDpi xmlns:a14="http://schemas.microsoft.com/office/drawing/2010/main" val="0"/>
              </a:ext>
            </a:extLst>
          </a:blip>
          <a:srcRect l="29173" t="51569" r="44612" b="17906"/>
          <a:stretch/>
        </p:blipFill>
        <p:spPr bwMode="auto">
          <a:xfrm>
            <a:off x="2438400" y="3519768"/>
            <a:ext cx="3810001"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8524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D0C14DD-B4B6-F61E-D465-DE8F4D52680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F8C12C1-2850-E8CD-72CD-AA1F07BB97CC}"/>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1E96D211-C477-53C6-2339-6DD2D1946375}"/>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90F4ED1D-3552-D02E-A07F-794E8C09985A}"/>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9C3F54B9-1288-B4CC-CB28-C8819A26AE09}"/>
              </a:ext>
            </a:extLst>
          </p:cNvPr>
          <p:cNvSpPr txBox="1"/>
          <p:nvPr/>
        </p:nvSpPr>
        <p:spPr>
          <a:xfrm>
            <a:off x="609600" y="1182385"/>
            <a:ext cx="10972800" cy="3139321"/>
          </a:xfrm>
          <a:prstGeom prst="rect">
            <a:avLst/>
          </a:prstGeom>
          <a:noFill/>
        </p:spPr>
        <p:txBody>
          <a:bodyPr wrap="square">
            <a:spAutoFit/>
          </a:bodyPr>
          <a:lstStyle/>
          <a:p>
            <a:pPr algn="just"/>
            <a:r>
              <a:rPr lang="vi-VN" sz="2200" b="1" dirty="0">
                <a:latin typeface="Cambria" panose="02040503050406030204" pitchFamily="18" charset="0"/>
                <a:cs typeface="Calibri" panose="020F0502020204030204" pitchFamily="34" charset="0"/>
              </a:rPr>
              <a:t>Bước 3: Xác định thuộc tính làm nút gốc (Root node)</a:t>
            </a:r>
          </a:p>
          <a:p>
            <a:pPr algn="just"/>
            <a:r>
              <a:rPr lang="vi-VN" sz="2200" dirty="0">
                <a:latin typeface="Cambria" panose="02040503050406030204" pitchFamily="18" charset="0"/>
                <a:cs typeface="Calibri" panose="020F0502020204030204" pitchFamily="34" charset="0"/>
              </a:rPr>
              <a:t>Thuộc tính được chọn là thuộc tính có information gain cao nhất</a:t>
            </a:r>
          </a:p>
          <a:p>
            <a:pPr marL="342900" indent="-342900" algn="just">
              <a:buFont typeface="Arial" panose="020B0604020202020204" pitchFamily="34" charset="0"/>
              <a:buChar char="•"/>
            </a:pPr>
            <a:r>
              <a:rPr lang="vi-VN" sz="2200" dirty="0">
                <a:solidFill>
                  <a:srgbClr val="FF0000"/>
                </a:solidFill>
                <a:latin typeface="Cambria" panose="02040503050406030204" pitchFamily="18" charset="0"/>
                <a:cs typeface="Calibri" panose="020F0502020204030204" pitchFamily="34" charset="0"/>
              </a:rPr>
              <a:t>Gain(S, Quang cảnh) = 0.264</a:t>
            </a:r>
          </a:p>
          <a:p>
            <a:pPr marL="342900" indent="-342900" algn="just">
              <a:buFont typeface="Arial" panose="020B0604020202020204" pitchFamily="34" charset="0"/>
              <a:buChar char="•"/>
            </a:pPr>
            <a:r>
              <a:rPr lang="vi-VN" sz="2200" dirty="0">
                <a:latin typeface="Cambria" panose="02040503050406030204" pitchFamily="18" charset="0"/>
                <a:cs typeface="Calibri" panose="020F0502020204030204" pitchFamily="34" charset="0"/>
              </a:rPr>
              <a:t>Gain(S, Nhiệt độ) = 0.029</a:t>
            </a:r>
          </a:p>
          <a:p>
            <a:pPr marL="342900" indent="-342900" algn="just">
              <a:buFont typeface="Arial" panose="020B0604020202020204" pitchFamily="34" charset="0"/>
              <a:buChar char="•"/>
            </a:pPr>
            <a:r>
              <a:rPr lang="vi-VN" sz="2200" dirty="0">
                <a:latin typeface="Cambria" panose="02040503050406030204" pitchFamily="18" charset="0"/>
                <a:cs typeface="Calibri" panose="020F0502020204030204" pitchFamily="34" charset="0"/>
              </a:rPr>
              <a:t>Gain(S, Độ ẩm) = 0.151</a:t>
            </a:r>
          </a:p>
          <a:p>
            <a:pPr marL="342900" indent="-342900" algn="just">
              <a:buFont typeface="Arial" panose="020B0604020202020204" pitchFamily="34" charset="0"/>
              <a:buChar char="•"/>
            </a:pPr>
            <a:r>
              <a:rPr lang="vi-VN" sz="2200" dirty="0">
                <a:latin typeface="Cambria" panose="02040503050406030204" pitchFamily="18" charset="0"/>
                <a:cs typeface="Calibri" panose="020F0502020204030204" pitchFamily="34" charset="0"/>
              </a:rPr>
              <a:t>Gain(S, Gió) = 0.048</a:t>
            </a:r>
          </a:p>
          <a:p>
            <a:pPr algn="just"/>
            <a:endParaRPr lang="vi-VN" sz="2200" b="1" dirty="0">
              <a:latin typeface="Cambria" panose="02040503050406030204" pitchFamily="18" charset="0"/>
              <a:cs typeface="Calibri" panose="020F0502020204030204" pitchFamily="34" charset="0"/>
            </a:endParaRPr>
          </a:p>
          <a:p>
            <a:pPr algn="just"/>
            <a:endParaRPr lang="vi-VN" sz="2200" b="1" dirty="0">
              <a:latin typeface="Cambria" panose="02040503050406030204" pitchFamily="18" charset="0"/>
              <a:cs typeface="Calibri" panose="020F0502020204030204" pitchFamily="34" charset="0"/>
            </a:endParaRPr>
          </a:p>
          <a:p>
            <a:pPr algn="just"/>
            <a:endParaRPr lang="vi-VN" sz="2200" dirty="0">
              <a:latin typeface="Cambria" panose="02040503050406030204" pitchFamily="18" charset="0"/>
              <a:cs typeface="Calibri" panose="020F0502020204030204" pitchFamily="34" charset="0"/>
            </a:endParaRPr>
          </a:p>
        </p:txBody>
      </p:sp>
      <p:pic>
        <p:nvPicPr>
          <p:cNvPr id="9" name="Picture 2" descr="Decision Tree Classifier - Explained">
            <a:extLst>
              <a:ext uri="{FF2B5EF4-FFF2-40B4-BE49-F238E27FC236}">
                <a16:creationId xmlns:a16="http://schemas.microsoft.com/office/drawing/2014/main" id="{4C618F1C-F4BF-C128-DCE1-5264A2A30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87" y="3627061"/>
            <a:ext cx="476386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5B78CF1-FC44-1FCD-4B21-47058E2ED4FD}"/>
              </a:ext>
            </a:extLst>
          </p:cNvPr>
          <p:cNvPicPr>
            <a:picLocks noChangeAspect="1"/>
          </p:cNvPicPr>
          <p:nvPr/>
        </p:nvPicPr>
        <p:blipFill rotWithShape="1">
          <a:blip r:embed="rId4">
            <a:extLst>
              <a:ext uri="{28A0092B-C50C-407E-A947-70E740481C1C}">
                <a14:useLocalDpi xmlns:a14="http://schemas.microsoft.com/office/drawing/2010/main" val="0"/>
              </a:ext>
            </a:extLst>
          </a:blip>
          <a:srcRect l="25138" t="35124" r="39430" b="28827"/>
          <a:stretch/>
        </p:blipFill>
        <p:spPr bwMode="auto">
          <a:xfrm>
            <a:off x="6019800" y="2856215"/>
            <a:ext cx="52578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557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66A6AC5-30B4-41EA-B6C4-FB7C718BBAB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3745FCE-2481-B30E-315E-31F7690963AF}"/>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7EF33497-CE24-F85C-4ADA-D6E169C11C3A}"/>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E7AE29CA-4318-849E-7FE6-CDA54F21113C}"/>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9FA11242-B138-FDE2-1304-C99590634A24}"/>
              </a:ext>
            </a:extLst>
          </p:cNvPr>
          <p:cNvSpPr txBox="1"/>
          <p:nvPr/>
        </p:nvSpPr>
        <p:spPr>
          <a:xfrm>
            <a:off x="609600" y="1182385"/>
            <a:ext cx="10972800" cy="1785104"/>
          </a:xfrm>
          <a:prstGeom prst="rect">
            <a:avLst/>
          </a:prstGeom>
          <a:noFill/>
        </p:spPr>
        <p:txBody>
          <a:bodyPr wrap="square">
            <a:spAutoFit/>
          </a:bodyPr>
          <a:lstStyle/>
          <a:p>
            <a:pPr algn="just"/>
            <a:r>
              <a:rPr lang="vi-VN" sz="2200" b="1" dirty="0">
                <a:latin typeface="Cambria" panose="02040503050406030204" pitchFamily="18" charset="0"/>
                <a:cs typeface="Calibri" panose="020F0502020204030204" pitchFamily="34" charset="0"/>
              </a:rPr>
              <a:t>Bước 4: Sau khi lập được cấp đầu tiên của cây quyết định, thực hiện tương tự cho từng nhánh để phát triển cây </a:t>
            </a:r>
            <a:r>
              <a:rPr lang="vi-VN" sz="2200" b="1" dirty="0">
                <a:latin typeface="Cambria" panose="02040503050406030204" pitchFamily="18" charset="0"/>
                <a:cs typeface="Calibri" panose="020F0502020204030204" pitchFamily="34" charset="0"/>
                <a:sym typeface="Wingdings" pitchFamily="2" charset="2"/>
              </a:rPr>
              <a:t> </a:t>
            </a:r>
            <a:r>
              <a:rPr lang="vi-VN" sz="2200" b="1" dirty="0">
                <a:solidFill>
                  <a:srgbClr val="FF0000"/>
                </a:solidFill>
                <a:latin typeface="Cambria" panose="02040503050406030204" pitchFamily="18" charset="0"/>
                <a:cs typeface="Calibri" panose="020F0502020204030204" pitchFamily="34" charset="0"/>
                <a:sym typeface="Wingdings" pitchFamily="2" charset="2"/>
              </a:rPr>
              <a:t>Nhánh ‘Nắng’</a:t>
            </a:r>
            <a:endParaRPr lang="vi-VN" sz="2200" b="1" dirty="0">
              <a:solidFill>
                <a:srgbClr val="FF0000"/>
              </a:solidFill>
              <a:latin typeface="Cambria" panose="02040503050406030204" pitchFamily="18" charset="0"/>
              <a:cs typeface="Calibri" panose="020F0502020204030204" pitchFamily="34" charset="0"/>
            </a:endParaRPr>
          </a:p>
          <a:p>
            <a:pPr algn="just"/>
            <a:r>
              <a:rPr lang="vi-VN" sz="2200" dirty="0">
                <a:latin typeface="Cambria" panose="02040503050406030204" pitchFamily="18" charset="0"/>
                <a:cs typeface="Calibri" panose="020F0502020204030204" pitchFamily="34" charset="0"/>
              </a:rPr>
              <a:t>Tính độ hỗn loạn của tập Snắng:</a:t>
            </a:r>
            <a:endParaRPr lang="vi-VN" sz="2200" b="1" dirty="0">
              <a:latin typeface="Cambria" panose="02040503050406030204" pitchFamily="18" charset="0"/>
              <a:cs typeface="Calibri" panose="020F0502020204030204" pitchFamily="34" charset="0"/>
            </a:endParaRPr>
          </a:p>
          <a:p>
            <a:pPr algn="just"/>
            <a:endParaRPr lang="vi-VN" sz="2200" b="1" dirty="0">
              <a:latin typeface="Cambria" panose="02040503050406030204" pitchFamily="18" charset="0"/>
              <a:cs typeface="Calibri" panose="020F0502020204030204" pitchFamily="34" charset="0"/>
            </a:endParaRPr>
          </a:p>
          <a:p>
            <a:pPr algn="just"/>
            <a:endParaRPr lang="vi-VN" sz="2200" dirty="0">
              <a:latin typeface="Cambria" panose="02040503050406030204" pitchFamily="18" charset="0"/>
              <a:cs typeface="Calibri" panose="020F0502020204030204" pitchFamily="34" charset="0"/>
            </a:endParaRPr>
          </a:p>
        </p:txBody>
      </p:sp>
      <p:pic>
        <p:nvPicPr>
          <p:cNvPr id="9" name="Picture 2" descr="Decision Tree Classifier - Explained">
            <a:extLst>
              <a:ext uri="{FF2B5EF4-FFF2-40B4-BE49-F238E27FC236}">
                <a16:creationId xmlns:a16="http://schemas.microsoft.com/office/drawing/2014/main" id="{85E45A97-0422-A5AA-DCA2-94EE9F5B4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3609071"/>
            <a:ext cx="476386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35F29C2-5570-E5AC-A382-15D8FDFD07F6}"/>
              </a:ext>
            </a:extLst>
          </p:cNvPr>
          <p:cNvPicPr>
            <a:picLocks noChangeAspect="1"/>
          </p:cNvPicPr>
          <p:nvPr/>
        </p:nvPicPr>
        <p:blipFill>
          <a:blip r:embed="rId4"/>
          <a:srcRect l="5999" t="52514" r="2286" b="23649"/>
          <a:stretch/>
        </p:blipFill>
        <p:spPr>
          <a:xfrm>
            <a:off x="2115164" y="2417026"/>
            <a:ext cx="5663153" cy="622412"/>
          </a:xfrm>
          <a:prstGeom prst="rect">
            <a:avLst/>
          </a:prstGeom>
        </p:spPr>
      </p:pic>
      <p:pic>
        <p:nvPicPr>
          <p:cNvPr id="7" name="Picture 6">
            <a:extLst>
              <a:ext uri="{FF2B5EF4-FFF2-40B4-BE49-F238E27FC236}">
                <a16:creationId xmlns:a16="http://schemas.microsoft.com/office/drawing/2014/main" id="{2A59DD5B-B5F3-FA59-D21A-CB84CA4F99C3}"/>
              </a:ext>
            </a:extLst>
          </p:cNvPr>
          <p:cNvPicPr>
            <a:picLocks noChangeAspect="1"/>
          </p:cNvPicPr>
          <p:nvPr/>
        </p:nvPicPr>
        <p:blipFill>
          <a:blip r:embed="rId5"/>
          <a:stretch>
            <a:fillRect/>
          </a:stretch>
        </p:blipFill>
        <p:spPr>
          <a:xfrm>
            <a:off x="5468794" y="3733800"/>
            <a:ext cx="6723206" cy="2246615"/>
          </a:xfrm>
          <a:prstGeom prst="rect">
            <a:avLst/>
          </a:prstGeom>
        </p:spPr>
      </p:pic>
    </p:spTree>
    <p:extLst>
      <p:ext uri="{BB962C8B-B14F-4D97-AF65-F5344CB8AC3E}">
        <p14:creationId xmlns:p14="http://schemas.microsoft.com/office/powerpoint/2010/main" val="3057144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2CA9EFB1-1F88-D9F0-FB34-D001A04F981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52DCA03-00BC-0856-21FB-F5D953B90899}"/>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AD092ACA-0875-231B-7180-FE98C2E75DC2}"/>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46D454C6-9EF8-2D14-3167-90622C8AF4A5}"/>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A41DD3D9-9918-5365-6541-B996895970A9}"/>
              </a:ext>
            </a:extLst>
          </p:cNvPr>
          <p:cNvSpPr txBox="1"/>
          <p:nvPr/>
        </p:nvSpPr>
        <p:spPr>
          <a:xfrm>
            <a:off x="152400" y="1397913"/>
            <a:ext cx="11734800" cy="430887"/>
          </a:xfrm>
          <a:prstGeom prst="rect">
            <a:avLst/>
          </a:prstGeom>
          <a:noFill/>
        </p:spPr>
        <p:txBody>
          <a:bodyPr wrap="square">
            <a:spAutoFit/>
          </a:bodyPr>
          <a:lstStyle/>
          <a:p>
            <a:pPr algn="just"/>
            <a:r>
              <a:rPr lang="vi-VN" sz="2200" b="1" dirty="0">
                <a:latin typeface="Cambria" panose="02040503050406030204" pitchFamily="18" charset="0"/>
                <a:cs typeface="Calibri" panose="020F0502020204030204" pitchFamily="34" charset="0"/>
              </a:rPr>
              <a:t>Bước 5: Tính Gain cho từng thuộc tính tương ứng với nhánh “Nắng” - </a:t>
            </a:r>
            <a:r>
              <a:rPr lang="vi-VN" sz="2200" dirty="0">
                <a:latin typeface="Cambria" panose="02040503050406030204" pitchFamily="18" charset="0"/>
                <a:cs typeface="Calibri" panose="020F0502020204030204" pitchFamily="34" charset="0"/>
              </a:rPr>
              <a:t>Thuộc tính “Nhiệt độ”</a:t>
            </a:r>
            <a:endParaRPr lang="vi-VN" sz="2200" b="1" dirty="0">
              <a:latin typeface="Cambria" panose="02040503050406030204" pitchFamily="18" charset="0"/>
              <a:cs typeface="Calibri" panose="020F0502020204030204" pitchFamily="34" charset="0"/>
            </a:endParaRPr>
          </a:p>
        </p:txBody>
      </p:sp>
      <p:pic>
        <p:nvPicPr>
          <p:cNvPr id="7" name="Picture 6">
            <a:extLst>
              <a:ext uri="{FF2B5EF4-FFF2-40B4-BE49-F238E27FC236}">
                <a16:creationId xmlns:a16="http://schemas.microsoft.com/office/drawing/2014/main" id="{16F6FC3A-6C8F-1351-946C-6F1871CB5345}"/>
              </a:ext>
            </a:extLst>
          </p:cNvPr>
          <p:cNvPicPr>
            <a:picLocks noChangeAspect="1"/>
          </p:cNvPicPr>
          <p:nvPr/>
        </p:nvPicPr>
        <p:blipFill>
          <a:blip r:embed="rId3"/>
          <a:stretch>
            <a:fillRect/>
          </a:stretch>
        </p:blipFill>
        <p:spPr>
          <a:xfrm>
            <a:off x="5029200" y="3803015"/>
            <a:ext cx="6723206" cy="2246615"/>
          </a:xfrm>
          <a:prstGeom prst="rect">
            <a:avLst/>
          </a:prstGeom>
        </p:spPr>
      </p:pic>
      <p:pic>
        <p:nvPicPr>
          <p:cNvPr id="2" name="Picture 1">
            <a:extLst>
              <a:ext uri="{FF2B5EF4-FFF2-40B4-BE49-F238E27FC236}">
                <a16:creationId xmlns:a16="http://schemas.microsoft.com/office/drawing/2014/main" id="{7A4EABE9-FBFE-1BB5-E346-A51DE8444BE6}"/>
              </a:ext>
            </a:extLst>
          </p:cNvPr>
          <p:cNvPicPr>
            <a:picLocks noChangeAspect="1"/>
          </p:cNvPicPr>
          <p:nvPr/>
        </p:nvPicPr>
        <p:blipFill rotWithShape="1">
          <a:blip r:embed="rId4">
            <a:extLst>
              <a:ext uri="{28A0092B-C50C-407E-A947-70E740481C1C}">
                <a14:useLocalDpi xmlns:a14="http://schemas.microsoft.com/office/drawing/2010/main" val="0"/>
              </a:ext>
            </a:extLst>
          </a:blip>
          <a:srcRect l="22917" t="26975" r="23253" b="54975"/>
          <a:stretch/>
        </p:blipFill>
        <p:spPr bwMode="auto">
          <a:xfrm>
            <a:off x="762000" y="1966993"/>
            <a:ext cx="7538634" cy="128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
            <a:extLst>
              <a:ext uri="{FF2B5EF4-FFF2-40B4-BE49-F238E27FC236}">
                <a16:creationId xmlns:a16="http://schemas.microsoft.com/office/drawing/2014/main" id="{C4345FA5-3EF5-C265-FCEA-C6E833F51A13}"/>
              </a:ext>
            </a:extLst>
          </p:cNvPr>
          <p:cNvPicPr>
            <a:picLocks noChangeAspect="1"/>
          </p:cNvPicPr>
          <p:nvPr/>
        </p:nvPicPr>
        <p:blipFill rotWithShape="1">
          <a:blip r:embed="rId4">
            <a:extLst>
              <a:ext uri="{28A0092B-C50C-407E-A947-70E740481C1C}">
                <a14:useLocalDpi xmlns:a14="http://schemas.microsoft.com/office/drawing/2010/main" val="0"/>
              </a:ext>
            </a:extLst>
          </a:blip>
          <a:srcRect l="29242" t="44367" r="44566" b="9850"/>
          <a:stretch/>
        </p:blipFill>
        <p:spPr bwMode="auto">
          <a:xfrm>
            <a:off x="1143000" y="3267309"/>
            <a:ext cx="3733800" cy="3318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2077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DAFABC06-9954-FD49-80AB-A66001E3711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6AF1E99-71E5-F3B5-0842-C108E98DCC6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9AB9AEF6-1D96-6054-4B47-11035C2DBD4B}"/>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5F3CE637-E26F-5664-6AE6-55C5E57FCF0E}"/>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53F140B5-DCD4-7932-16B7-8A183032BA64}"/>
              </a:ext>
            </a:extLst>
          </p:cNvPr>
          <p:cNvSpPr txBox="1"/>
          <p:nvPr/>
        </p:nvSpPr>
        <p:spPr>
          <a:xfrm>
            <a:off x="246287" y="1182385"/>
            <a:ext cx="11336113" cy="430887"/>
          </a:xfrm>
          <a:prstGeom prst="rect">
            <a:avLst/>
          </a:prstGeom>
          <a:noFill/>
        </p:spPr>
        <p:txBody>
          <a:bodyPr wrap="square">
            <a:spAutoFit/>
          </a:bodyPr>
          <a:lstStyle/>
          <a:p>
            <a:pPr marL="342900" indent="-342900" algn="just">
              <a:buFont typeface="Wingdings" pitchFamily="2" charset="2"/>
              <a:buChar char="v"/>
            </a:pPr>
            <a:r>
              <a:rPr lang="vi-VN" sz="2200" b="1" dirty="0">
                <a:latin typeface="Cambria" panose="02040503050406030204" pitchFamily="18" charset="0"/>
                <a:cs typeface="Calibri" panose="020F0502020204030204" pitchFamily="34" charset="0"/>
              </a:rPr>
              <a:t>Nhánh “Nắng” - </a:t>
            </a:r>
            <a:r>
              <a:rPr lang="vi-VN" sz="2200" dirty="0">
                <a:latin typeface="Cambria" panose="02040503050406030204" pitchFamily="18" charset="0"/>
                <a:cs typeface="Calibri" panose="020F0502020204030204" pitchFamily="34" charset="0"/>
              </a:rPr>
              <a:t>Thuộc tính “Độ ẩm”</a:t>
            </a:r>
            <a:endParaRPr lang="vi-VN" sz="2200" b="1" dirty="0">
              <a:latin typeface="Cambria" panose="02040503050406030204" pitchFamily="18" charset="0"/>
              <a:cs typeface="Calibri" panose="020F0502020204030204" pitchFamily="34" charset="0"/>
            </a:endParaRPr>
          </a:p>
        </p:txBody>
      </p:sp>
      <p:pic>
        <p:nvPicPr>
          <p:cNvPr id="7" name="Picture 6">
            <a:extLst>
              <a:ext uri="{FF2B5EF4-FFF2-40B4-BE49-F238E27FC236}">
                <a16:creationId xmlns:a16="http://schemas.microsoft.com/office/drawing/2014/main" id="{7FB96D74-FC78-D9A5-4BAE-63F7478F8A57}"/>
              </a:ext>
            </a:extLst>
          </p:cNvPr>
          <p:cNvPicPr>
            <a:picLocks noChangeAspect="1"/>
          </p:cNvPicPr>
          <p:nvPr/>
        </p:nvPicPr>
        <p:blipFill>
          <a:blip r:embed="rId3"/>
          <a:stretch>
            <a:fillRect/>
          </a:stretch>
        </p:blipFill>
        <p:spPr>
          <a:xfrm>
            <a:off x="5257800" y="3770465"/>
            <a:ext cx="6723206" cy="2246615"/>
          </a:xfrm>
          <a:prstGeom prst="rect">
            <a:avLst/>
          </a:prstGeom>
        </p:spPr>
      </p:pic>
      <p:pic>
        <p:nvPicPr>
          <p:cNvPr id="5" name="Picture 1">
            <a:extLst>
              <a:ext uri="{FF2B5EF4-FFF2-40B4-BE49-F238E27FC236}">
                <a16:creationId xmlns:a16="http://schemas.microsoft.com/office/drawing/2014/main" id="{484A2AFC-697C-B808-D887-ABF5284AA590}"/>
              </a:ext>
            </a:extLst>
          </p:cNvPr>
          <p:cNvPicPr>
            <a:picLocks noChangeAspect="1"/>
          </p:cNvPicPr>
          <p:nvPr/>
        </p:nvPicPr>
        <p:blipFill rotWithShape="1">
          <a:blip r:embed="rId4">
            <a:extLst>
              <a:ext uri="{28A0092B-C50C-407E-A947-70E740481C1C}">
                <a14:useLocalDpi xmlns:a14="http://schemas.microsoft.com/office/drawing/2010/main" val="0"/>
              </a:ext>
            </a:extLst>
          </a:blip>
          <a:srcRect l="22882" t="26845" r="37059" b="56518"/>
          <a:stretch/>
        </p:blipFill>
        <p:spPr bwMode="auto">
          <a:xfrm>
            <a:off x="762000" y="1725557"/>
            <a:ext cx="5943600" cy="1378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a:extLst>
              <a:ext uri="{FF2B5EF4-FFF2-40B4-BE49-F238E27FC236}">
                <a16:creationId xmlns:a16="http://schemas.microsoft.com/office/drawing/2014/main" id="{9DA8D78F-BB02-BD23-220B-06247F01138A}"/>
              </a:ext>
            </a:extLst>
          </p:cNvPr>
          <p:cNvPicPr>
            <a:picLocks noChangeAspect="1"/>
          </p:cNvPicPr>
          <p:nvPr/>
        </p:nvPicPr>
        <p:blipFill rotWithShape="1">
          <a:blip r:embed="rId4">
            <a:extLst>
              <a:ext uri="{28A0092B-C50C-407E-A947-70E740481C1C}">
                <a14:useLocalDpi xmlns:a14="http://schemas.microsoft.com/office/drawing/2010/main" val="0"/>
              </a:ext>
            </a:extLst>
          </a:blip>
          <a:srcRect l="28767" t="43588" r="44527" b="10625"/>
          <a:stretch/>
        </p:blipFill>
        <p:spPr bwMode="auto">
          <a:xfrm>
            <a:off x="1462383" y="3312383"/>
            <a:ext cx="3303055" cy="3162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5416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24453AA2-29CC-3D4F-6996-DE0988719E2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D1431B1-42EA-416D-F166-31D92EDC796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5B7616A0-534C-F2B2-FCE0-2FF8ECD01C26}"/>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C7C707AB-E525-F95F-A2E3-57110167D42D}"/>
              </a:ext>
            </a:extLst>
          </p:cNvPr>
          <p:cNvSpPr>
            <a:spLocks noGrp="1"/>
          </p:cNvSpPr>
          <p:nvPr>
            <p:ph type="title"/>
          </p:nvPr>
        </p:nvSpPr>
        <p:spPr/>
        <p:txBody>
          <a:bodyPr/>
          <a:lstStyle/>
          <a:p>
            <a:r>
              <a:rPr lang="en-VN"/>
              <a:t>Thuật toán Decision Tree</a:t>
            </a:r>
          </a:p>
        </p:txBody>
      </p:sp>
      <p:pic>
        <p:nvPicPr>
          <p:cNvPr id="7" name="Picture 6">
            <a:extLst>
              <a:ext uri="{FF2B5EF4-FFF2-40B4-BE49-F238E27FC236}">
                <a16:creationId xmlns:a16="http://schemas.microsoft.com/office/drawing/2014/main" id="{BF19D081-54B4-9188-18D0-5C0426EF411F}"/>
              </a:ext>
            </a:extLst>
          </p:cNvPr>
          <p:cNvPicPr>
            <a:picLocks noChangeAspect="1"/>
          </p:cNvPicPr>
          <p:nvPr/>
        </p:nvPicPr>
        <p:blipFill>
          <a:blip r:embed="rId3"/>
          <a:stretch>
            <a:fillRect/>
          </a:stretch>
        </p:blipFill>
        <p:spPr>
          <a:xfrm>
            <a:off x="5105400" y="3757994"/>
            <a:ext cx="6723206" cy="2246615"/>
          </a:xfrm>
          <a:prstGeom prst="rect">
            <a:avLst/>
          </a:prstGeom>
        </p:spPr>
      </p:pic>
      <p:pic>
        <p:nvPicPr>
          <p:cNvPr id="2" name="Picture 2">
            <a:extLst>
              <a:ext uri="{FF2B5EF4-FFF2-40B4-BE49-F238E27FC236}">
                <a16:creationId xmlns:a16="http://schemas.microsoft.com/office/drawing/2014/main" id="{323CCEA2-B7F4-4EE9-E81F-5035B87266EE}"/>
              </a:ext>
            </a:extLst>
          </p:cNvPr>
          <p:cNvPicPr>
            <a:picLocks noChangeAspect="1"/>
          </p:cNvPicPr>
          <p:nvPr/>
        </p:nvPicPr>
        <p:blipFill rotWithShape="1">
          <a:blip r:embed="rId4">
            <a:extLst>
              <a:ext uri="{28A0092B-C50C-407E-A947-70E740481C1C}">
                <a14:useLocalDpi xmlns:a14="http://schemas.microsoft.com/office/drawing/2010/main" val="0"/>
              </a:ext>
            </a:extLst>
          </a:blip>
          <a:srcRect l="22882" t="27807" r="36545" b="55611"/>
          <a:stretch/>
        </p:blipFill>
        <p:spPr bwMode="auto">
          <a:xfrm>
            <a:off x="990600" y="1728406"/>
            <a:ext cx="6019800" cy="1371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834DFF06-218C-2CB1-DA38-843F1FB20094}"/>
              </a:ext>
            </a:extLst>
          </p:cNvPr>
          <p:cNvPicPr>
            <a:picLocks noChangeAspect="1"/>
          </p:cNvPicPr>
          <p:nvPr/>
        </p:nvPicPr>
        <p:blipFill rotWithShape="1">
          <a:blip r:embed="rId4">
            <a:extLst>
              <a:ext uri="{28A0092B-C50C-407E-A947-70E740481C1C}">
                <a14:useLocalDpi xmlns:a14="http://schemas.microsoft.com/office/drawing/2010/main" val="0"/>
              </a:ext>
            </a:extLst>
          </a:blip>
          <a:srcRect l="28766" t="43626" r="44014" b="10697"/>
          <a:stretch/>
        </p:blipFill>
        <p:spPr bwMode="auto">
          <a:xfrm>
            <a:off x="1447800" y="3215141"/>
            <a:ext cx="3429000" cy="320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79055BB0-8392-CECA-1FDF-F0C53B89DCE3}"/>
              </a:ext>
            </a:extLst>
          </p:cNvPr>
          <p:cNvSpPr txBox="1"/>
          <p:nvPr/>
        </p:nvSpPr>
        <p:spPr>
          <a:xfrm>
            <a:off x="246287" y="1182385"/>
            <a:ext cx="11336113" cy="430887"/>
          </a:xfrm>
          <a:prstGeom prst="rect">
            <a:avLst/>
          </a:prstGeom>
          <a:noFill/>
        </p:spPr>
        <p:txBody>
          <a:bodyPr wrap="square">
            <a:spAutoFit/>
          </a:bodyPr>
          <a:lstStyle/>
          <a:p>
            <a:pPr marL="342900" indent="-342900" algn="just">
              <a:buFont typeface="Wingdings" pitchFamily="2" charset="2"/>
              <a:buChar char="v"/>
            </a:pPr>
            <a:r>
              <a:rPr lang="vi-VN" sz="2200" b="1" dirty="0">
                <a:latin typeface="Cambria" panose="02040503050406030204" pitchFamily="18" charset="0"/>
                <a:cs typeface="Calibri" panose="020F0502020204030204" pitchFamily="34" charset="0"/>
              </a:rPr>
              <a:t>Nhánh “Nắng” - </a:t>
            </a:r>
            <a:r>
              <a:rPr lang="vi-VN" sz="2200" dirty="0">
                <a:latin typeface="Cambria" panose="02040503050406030204" pitchFamily="18" charset="0"/>
                <a:cs typeface="Calibri" panose="020F0502020204030204" pitchFamily="34" charset="0"/>
              </a:rPr>
              <a:t>Thuộc tính “Gió”</a:t>
            </a:r>
            <a:endParaRPr lang="vi-VN" sz="2200" b="1" dirty="0">
              <a:latin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2233731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ED0C315-5280-9490-25F1-26AE03FF61E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89B0B7E-DC47-C318-826A-B6E7F13A4302}"/>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7A26D09D-2333-634A-01BC-04895F68D2C6}"/>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6E6FE51E-74CA-12A0-AC66-DE690BD7FE8C}"/>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73A481C5-16F9-3AD7-9D50-C51D12FF59DF}"/>
              </a:ext>
            </a:extLst>
          </p:cNvPr>
          <p:cNvSpPr txBox="1"/>
          <p:nvPr/>
        </p:nvSpPr>
        <p:spPr>
          <a:xfrm>
            <a:off x="609600" y="1182385"/>
            <a:ext cx="10972800" cy="2800767"/>
          </a:xfrm>
          <a:prstGeom prst="rect">
            <a:avLst/>
          </a:prstGeom>
          <a:noFill/>
        </p:spPr>
        <p:txBody>
          <a:bodyPr wrap="square">
            <a:spAutoFit/>
          </a:bodyPr>
          <a:lstStyle/>
          <a:p>
            <a:pPr algn="just"/>
            <a:r>
              <a:rPr lang="vi-VN" sz="2200" b="1" dirty="0">
                <a:latin typeface="Cambria" panose="02040503050406030204" pitchFamily="18" charset="0"/>
                <a:cs typeface="Calibri" panose="020F0502020204030204" pitchFamily="34" charset="0"/>
              </a:rPr>
              <a:t>Xác định thuộc tính làm nút trong </a:t>
            </a:r>
          </a:p>
          <a:p>
            <a:pPr algn="just"/>
            <a:r>
              <a:rPr lang="vi-VN" sz="2200" dirty="0">
                <a:latin typeface="Cambria" panose="02040503050406030204" pitchFamily="18" charset="0"/>
                <a:cs typeface="Calibri" panose="020F0502020204030204" pitchFamily="34" charset="0"/>
              </a:rPr>
              <a:t>Thuộc tính được chọn là thuộc tính có information gain cao nhất</a:t>
            </a:r>
          </a:p>
          <a:p>
            <a:pPr marL="342900" indent="-342900" algn="just">
              <a:buFont typeface="Arial" panose="020B0604020202020204" pitchFamily="34" charset="0"/>
              <a:buChar char="•"/>
            </a:pPr>
            <a:r>
              <a:rPr lang="vi-VN" sz="2200" dirty="0">
                <a:latin typeface="Cambria" panose="02040503050406030204" pitchFamily="18" charset="0"/>
                <a:cs typeface="Calibri" panose="020F0502020204030204" pitchFamily="34" charset="0"/>
              </a:rPr>
              <a:t>Gain(S, Nhiệt độ) = 0.571</a:t>
            </a:r>
          </a:p>
          <a:p>
            <a:pPr marL="342900" indent="-342900" algn="just">
              <a:buFont typeface="Arial" panose="020B0604020202020204" pitchFamily="34" charset="0"/>
              <a:buChar char="•"/>
            </a:pPr>
            <a:r>
              <a:rPr lang="vi-VN" sz="2200" b="1" dirty="0">
                <a:solidFill>
                  <a:srgbClr val="FF0000"/>
                </a:solidFill>
                <a:latin typeface="Cambria" panose="02040503050406030204" pitchFamily="18" charset="0"/>
                <a:cs typeface="Calibri" panose="020F0502020204030204" pitchFamily="34" charset="0"/>
              </a:rPr>
              <a:t>Gain(S, Độ ẩm) = 0.971</a:t>
            </a:r>
          </a:p>
          <a:p>
            <a:pPr marL="342900" indent="-342900" algn="just">
              <a:buFont typeface="Arial" panose="020B0604020202020204" pitchFamily="34" charset="0"/>
              <a:buChar char="•"/>
            </a:pPr>
            <a:r>
              <a:rPr lang="vi-VN" sz="2200" dirty="0">
                <a:latin typeface="Cambria" panose="02040503050406030204" pitchFamily="18" charset="0"/>
                <a:cs typeface="Calibri" panose="020F0502020204030204" pitchFamily="34" charset="0"/>
              </a:rPr>
              <a:t>Gain(S, Gió) = 0.040</a:t>
            </a:r>
          </a:p>
          <a:p>
            <a:pPr algn="just"/>
            <a:endParaRPr lang="vi-VN" sz="2200" b="1" dirty="0">
              <a:latin typeface="Cambria" panose="02040503050406030204" pitchFamily="18" charset="0"/>
              <a:cs typeface="Calibri" panose="020F0502020204030204" pitchFamily="34" charset="0"/>
            </a:endParaRPr>
          </a:p>
          <a:p>
            <a:pPr algn="just"/>
            <a:endParaRPr lang="vi-VN" sz="2200" b="1" dirty="0">
              <a:latin typeface="Cambria" panose="02040503050406030204" pitchFamily="18" charset="0"/>
              <a:cs typeface="Calibri" panose="020F0502020204030204" pitchFamily="34" charset="0"/>
            </a:endParaRPr>
          </a:p>
          <a:p>
            <a:pPr algn="just"/>
            <a:endParaRPr lang="vi-VN" sz="2200" dirty="0">
              <a:latin typeface="Cambria" panose="02040503050406030204" pitchFamily="18" charset="0"/>
              <a:cs typeface="Calibri" panose="020F0502020204030204" pitchFamily="34" charset="0"/>
            </a:endParaRPr>
          </a:p>
        </p:txBody>
      </p:sp>
      <p:pic>
        <p:nvPicPr>
          <p:cNvPr id="9" name="Picture 2" descr="Decision Tree Classifier - Explained">
            <a:extLst>
              <a:ext uri="{FF2B5EF4-FFF2-40B4-BE49-F238E27FC236}">
                <a16:creationId xmlns:a16="http://schemas.microsoft.com/office/drawing/2014/main" id="{27332B0A-CA8B-E7D3-4C06-58F63A5DB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048000"/>
            <a:ext cx="476386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diagram of a company&#10;&#10;Description automatically generated">
            <a:extLst>
              <a:ext uri="{FF2B5EF4-FFF2-40B4-BE49-F238E27FC236}">
                <a16:creationId xmlns:a16="http://schemas.microsoft.com/office/drawing/2014/main" id="{F2556836-0CBB-BC47-240D-D4693607A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7390" y="2743200"/>
            <a:ext cx="6683830" cy="3352800"/>
          </a:xfrm>
          <a:prstGeom prst="rect">
            <a:avLst/>
          </a:prstGeom>
        </p:spPr>
      </p:pic>
    </p:spTree>
    <p:extLst>
      <p:ext uri="{BB962C8B-B14F-4D97-AF65-F5344CB8AC3E}">
        <p14:creationId xmlns:p14="http://schemas.microsoft.com/office/powerpoint/2010/main" val="1804441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2">
            <a:extLst>
              <a:ext uri="{FF2B5EF4-FFF2-40B4-BE49-F238E27FC236}">
                <a16:creationId xmlns:a16="http://schemas.microsoft.com/office/drawing/2014/main" id="{D96BBC52-2AE2-3BF2-53F8-5732B2ADBB82}"/>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46252BFB-6F12-4719-43FF-76873A757790}"/>
              </a:ext>
            </a:extLst>
          </p:cNvPr>
          <p:cNvSpPr>
            <a:spLocks noGrp="1"/>
          </p:cNvSpPr>
          <p:nvPr>
            <p:ph type="title"/>
          </p:nvPr>
        </p:nvSpPr>
        <p:spPr/>
        <p:txBody>
          <a:bodyPr/>
          <a:lstStyle/>
          <a:p>
            <a:r>
              <a:rPr lang="en-VN">
                <a:latin typeface="+mn-lt"/>
              </a:rPr>
              <a:t>Data Mining Model (nhắc lại)</a:t>
            </a:r>
          </a:p>
        </p:txBody>
      </p:sp>
      <p:sp>
        <p:nvSpPr>
          <p:cNvPr id="7" name="TextBox 6">
            <a:extLst>
              <a:ext uri="{FF2B5EF4-FFF2-40B4-BE49-F238E27FC236}">
                <a16:creationId xmlns:a16="http://schemas.microsoft.com/office/drawing/2014/main" id="{277302C1-8D3D-83AD-8E8E-572B8EC1DD8A}"/>
              </a:ext>
            </a:extLst>
          </p:cNvPr>
          <p:cNvSpPr txBox="1"/>
          <p:nvPr/>
        </p:nvSpPr>
        <p:spPr>
          <a:xfrm>
            <a:off x="246287" y="1752600"/>
            <a:ext cx="6383113" cy="4156331"/>
          </a:xfrm>
          <a:prstGeom prst="rect">
            <a:avLst/>
          </a:prstGeom>
          <a:noFill/>
        </p:spPr>
        <p:txBody>
          <a:bodyPr wrap="square">
            <a:spAutoFit/>
          </a:bodyPr>
          <a:lstStyle/>
          <a:p>
            <a:pPr algn="just">
              <a:lnSpc>
                <a:spcPct val="107000"/>
              </a:lnSpc>
              <a:spcAft>
                <a:spcPts val="1067"/>
              </a:spcAft>
            </a:pPr>
            <a:r>
              <a:rPr lang="vi-VN" sz="2400" b="1">
                <a:latin typeface="Cambria" panose="02040503050406030204" pitchFamily="18" charset="0"/>
              </a:rPr>
              <a:t>Mô hình khai phá dữ liệu (Data Mining Model)</a:t>
            </a:r>
            <a:r>
              <a:rPr lang="vi-VN" sz="2400">
                <a:latin typeface="Cambria" panose="02040503050406030204" pitchFamily="18" charset="0"/>
              </a:rPr>
              <a:t> là phương pháp hoặc kỹ thuật được sử dụng để </a:t>
            </a:r>
            <a:r>
              <a:rPr lang="vi-VN" sz="2400" b="1">
                <a:solidFill>
                  <a:srgbClr val="FF0000"/>
                </a:solidFill>
                <a:latin typeface="Cambria" panose="02040503050406030204" pitchFamily="18" charset="0"/>
              </a:rPr>
              <a:t>trích xuất thông tin có ý nghĩa (insights) </a:t>
            </a:r>
            <a:r>
              <a:rPr lang="vi-VN" sz="2400">
                <a:latin typeface="Cambria" panose="02040503050406030204" pitchFamily="18" charset="0"/>
              </a:rPr>
              <a:t>từ dữ liệu thô, đồng thời áp dụng thông tin này để giải quyết các câu hỏi và vấn đề cụ thể. </a:t>
            </a:r>
          </a:p>
          <a:p>
            <a:pPr algn="just">
              <a:lnSpc>
                <a:spcPct val="107000"/>
              </a:lnSpc>
              <a:spcAft>
                <a:spcPts val="1067"/>
              </a:spcAft>
            </a:pPr>
            <a:r>
              <a:rPr lang="vi-VN" sz="2400">
                <a:latin typeface="Cambria" panose="02040503050406030204" pitchFamily="18" charset="0"/>
              </a:rPr>
              <a:t>Mô hình này thường được thiết kế để tìm ra các mẫu, mối quan hệ, xu hướng hoặc các yếu tố khác ẩn chứa trong dữ liệu mà không dễ dàng nhận thấy.</a:t>
            </a:r>
            <a:endParaRPr lang="en-VN">
              <a:latin typeface="Cambria" panose="02040503050406030204" pitchFamily="18" charset="0"/>
              <a:ea typeface="DengXian" panose="02010600030101010101" pitchFamily="2" charset="-122"/>
              <a:cs typeface="Times New Roman" panose="02020603050405020304" pitchFamily="18" charset="0"/>
            </a:endParaRPr>
          </a:p>
        </p:txBody>
      </p:sp>
      <p:pic>
        <p:nvPicPr>
          <p:cNvPr id="1026" name="Picture 2" descr="Models in Data Mining">
            <a:extLst>
              <a:ext uri="{FF2B5EF4-FFF2-40B4-BE49-F238E27FC236}">
                <a16:creationId xmlns:a16="http://schemas.microsoft.com/office/drawing/2014/main" id="{0BAFFEE6-21D1-987D-3E67-0AED728BDC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31" t="11785" r="18534" b="5414"/>
          <a:stretch/>
        </p:blipFill>
        <p:spPr bwMode="auto">
          <a:xfrm>
            <a:off x="6874411" y="1828800"/>
            <a:ext cx="5317588"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95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22BFA0B7-FEF6-7E75-A130-951E4AAE058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26856EC-98F9-7E9E-1D1D-03C28C99F815}"/>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2BE6C304-F076-E2A6-2BFE-643D02B01A8C}"/>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62045408-BCBE-A955-86A5-7CB0BE5167A5}"/>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27B557ED-C039-9849-6F7B-909ACC150370}"/>
              </a:ext>
            </a:extLst>
          </p:cNvPr>
          <p:cNvSpPr txBox="1"/>
          <p:nvPr/>
        </p:nvSpPr>
        <p:spPr>
          <a:xfrm>
            <a:off x="152400" y="1182385"/>
            <a:ext cx="11430000" cy="1785104"/>
          </a:xfrm>
          <a:prstGeom prst="rect">
            <a:avLst/>
          </a:prstGeom>
          <a:noFill/>
        </p:spPr>
        <p:txBody>
          <a:bodyPr wrap="square">
            <a:spAutoFit/>
          </a:bodyPr>
          <a:lstStyle/>
          <a:p>
            <a:pPr algn="just"/>
            <a:r>
              <a:rPr lang="vi-VN" sz="2200" b="1" dirty="0">
                <a:latin typeface="Cambria" panose="02040503050406030204" pitchFamily="18" charset="0"/>
                <a:cs typeface="Calibri" panose="020F0502020204030204" pitchFamily="34" charset="0"/>
              </a:rPr>
              <a:t>Bước 6: Sau khi lập được cấp đầu tiên của cây quyết định, thực hiện tương tự cho từng nhánh để phát triển cây </a:t>
            </a:r>
            <a:r>
              <a:rPr lang="vi-VN" sz="2200" b="1" dirty="0">
                <a:latin typeface="Cambria" panose="02040503050406030204" pitchFamily="18" charset="0"/>
                <a:cs typeface="Calibri" panose="020F0502020204030204" pitchFamily="34" charset="0"/>
                <a:sym typeface="Wingdings" pitchFamily="2" charset="2"/>
              </a:rPr>
              <a:t> </a:t>
            </a:r>
            <a:r>
              <a:rPr lang="vi-VN" sz="2200" b="1" dirty="0">
                <a:solidFill>
                  <a:srgbClr val="FF0000"/>
                </a:solidFill>
                <a:latin typeface="Cambria" panose="02040503050406030204" pitchFamily="18" charset="0"/>
                <a:cs typeface="Calibri" panose="020F0502020204030204" pitchFamily="34" charset="0"/>
                <a:sym typeface="Wingdings" pitchFamily="2" charset="2"/>
              </a:rPr>
              <a:t>Nhánh ‘Mưa’</a:t>
            </a:r>
            <a:endParaRPr lang="vi-VN" sz="2200" b="1" dirty="0">
              <a:solidFill>
                <a:srgbClr val="FF0000"/>
              </a:solidFill>
              <a:latin typeface="Cambria" panose="02040503050406030204" pitchFamily="18" charset="0"/>
              <a:cs typeface="Calibri" panose="020F0502020204030204" pitchFamily="34" charset="0"/>
            </a:endParaRPr>
          </a:p>
          <a:p>
            <a:pPr algn="just"/>
            <a:r>
              <a:rPr lang="vi-VN" sz="2200" dirty="0">
                <a:latin typeface="Cambria" panose="02040503050406030204" pitchFamily="18" charset="0"/>
                <a:cs typeface="Calibri" panose="020F0502020204030204" pitchFamily="34" charset="0"/>
              </a:rPr>
              <a:t>Tính độ hỗn loạn của tập Snắng:</a:t>
            </a:r>
            <a:endParaRPr lang="vi-VN" sz="2200" b="1" dirty="0">
              <a:latin typeface="Cambria" panose="02040503050406030204" pitchFamily="18" charset="0"/>
              <a:cs typeface="Calibri" panose="020F0502020204030204" pitchFamily="34" charset="0"/>
            </a:endParaRPr>
          </a:p>
          <a:p>
            <a:pPr algn="just"/>
            <a:endParaRPr lang="vi-VN" sz="2200" b="1" dirty="0">
              <a:latin typeface="Cambria" panose="02040503050406030204" pitchFamily="18" charset="0"/>
              <a:cs typeface="Calibri" panose="020F0502020204030204" pitchFamily="34" charset="0"/>
            </a:endParaRPr>
          </a:p>
          <a:p>
            <a:pPr algn="just"/>
            <a:endParaRPr lang="vi-VN" sz="2200" dirty="0">
              <a:latin typeface="Cambria" panose="02040503050406030204" pitchFamily="18" charset="0"/>
              <a:cs typeface="Calibri" panose="020F0502020204030204" pitchFamily="34" charset="0"/>
            </a:endParaRPr>
          </a:p>
        </p:txBody>
      </p:sp>
      <p:pic>
        <p:nvPicPr>
          <p:cNvPr id="9" name="Picture 2" descr="Decision Tree Classifier - Explained">
            <a:extLst>
              <a:ext uri="{FF2B5EF4-FFF2-40B4-BE49-F238E27FC236}">
                <a16:creationId xmlns:a16="http://schemas.microsoft.com/office/drawing/2014/main" id="{078BA9BD-D71C-4E25-B61B-FDC4ED114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09071"/>
            <a:ext cx="4226685" cy="2433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A78D5F0-9FF6-0B7D-C001-31CDBDDEBC26}"/>
              </a:ext>
            </a:extLst>
          </p:cNvPr>
          <p:cNvPicPr>
            <a:picLocks noChangeAspect="1"/>
          </p:cNvPicPr>
          <p:nvPr/>
        </p:nvPicPr>
        <p:blipFill>
          <a:blip r:embed="rId4"/>
          <a:srcRect l="5351" t="50000" b="7895"/>
          <a:stretch/>
        </p:blipFill>
        <p:spPr>
          <a:xfrm>
            <a:off x="2667000" y="2074937"/>
            <a:ext cx="6553200" cy="949535"/>
          </a:xfrm>
          <a:prstGeom prst="rect">
            <a:avLst/>
          </a:prstGeom>
        </p:spPr>
      </p:pic>
      <p:pic>
        <p:nvPicPr>
          <p:cNvPr id="10" name="Picture 9">
            <a:extLst>
              <a:ext uri="{FF2B5EF4-FFF2-40B4-BE49-F238E27FC236}">
                <a16:creationId xmlns:a16="http://schemas.microsoft.com/office/drawing/2014/main" id="{F3EFEA12-591D-B418-B3BB-A28E2E4B3D3A}"/>
              </a:ext>
            </a:extLst>
          </p:cNvPr>
          <p:cNvPicPr>
            <a:picLocks noChangeAspect="1"/>
          </p:cNvPicPr>
          <p:nvPr/>
        </p:nvPicPr>
        <p:blipFill>
          <a:blip r:embed="rId5"/>
          <a:stretch>
            <a:fillRect/>
          </a:stretch>
        </p:blipFill>
        <p:spPr>
          <a:xfrm>
            <a:off x="4413142" y="3552088"/>
            <a:ext cx="7772400" cy="2490858"/>
          </a:xfrm>
          <a:prstGeom prst="rect">
            <a:avLst/>
          </a:prstGeom>
        </p:spPr>
      </p:pic>
    </p:spTree>
    <p:extLst>
      <p:ext uri="{BB962C8B-B14F-4D97-AF65-F5344CB8AC3E}">
        <p14:creationId xmlns:p14="http://schemas.microsoft.com/office/powerpoint/2010/main" val="4110579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FCB0107-5271-CA64-0D1A-5FD7D3A56F1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029F591-16C3-54D3-3934-9478576E0D6C}"/>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C2F440A0-9CD4-5904-85F7-F19C628FE55A}"/>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466AC628-64A1-84CE-FA65-59A7BECEE994}"/>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A2999A53-E708-60BE-DA01-BC993DF75758}"/>
              </a:ext>
            </a:extLst>
          </p:cNvPr>
          <p:cNvSpPr txBox="1"/>
          <p:nvPr/>
        </p:nvSpPr>
        <p:spPr>
          <a:xfrm>
            <a:off x="152400" y="1219200"/>
            <a:ext cx="11734800" cy="430887"/>
          </a:xfrm>
          <a:prstGeom prst="rect">
            <a:avLst/>
          </a:prstGeom>
          <a:noFill/>
        </p:spPr>
        <p:txBody>
          <a:bodyPr wrap="square">
            <a:spAutoFit/>
          </a:bodyPr>
          <a:lstStyle/>
          <a:p>
            <a:pPr marL="342900" indent="-342900" algn="just">
              <a:buFont typeface="Wingdings" pitchFamily="2" charset="2"/>
              <a:buChar char="v"/>
            </a:pPr>
            <a:r>
              <a:rPr lang="vi-VN" sz="2200" b="1" dirty="0">
                <a:latin typeface="Cambria" panose="02040503050406030204" pitchFamily="18" charset="0"/>
                <a:cs typeface="Calibri" panose="020F0502020204030204" pitchFamily="34" charset="0"/>
              </a:rPr>
              <a:t>Nhánh “Mưa” - </a:t>
            </a:r>
            <a:r>
              <a:rPr lang="vi-VN" sz="2200" dirty="0">
                <a:latin typeface="Cambria" panose="02040503050406030204" pitchFamily="18" charset="0"/>
                <a:cs typeface="Calibri" panose="020F0502020204030204" pitchFamily="34" charset="0"/>
              </a:rPr>
              <a:t>Thuộc tính “Nhiệt độ”</a:t>
            </a:r>
            <a:endParaRPr lang="vi-VN" sz="2200" b="1" dirty="0">
              <a:latin typeface="Cambria" panose="02040503050406030204" pitchFamily="18" charset="0"/>
              <a:cs typeface="Calibri" panose="020F0502020204030204" pitchFamily="34" charset="0"/>
            </a:endParaRPr>
          </a:p>
        </p:txBody>
      </p:sp>
      <p:pic>
        <p:nvPicPr>
          <p:cNvPr id="5" name="Picture 4">
            <a:extLst>
              <a:ext uri="{FF2B5EF4-FFF2-40B4-BE49-F238E27FC236}">
                <a16:creationId xmlns:a16="http://schemas.microsoft.com/office/drawing/2014/main" id="{13BAF93E-D826-D3C1-6615-658046597F04}"/>
              </a:ext>
            </a:extLst>
          </p:cNvPr>
          <p:cNvPicPr>
            <a:picLocks noChangeAspect="1"/>
          </p:cNvPicPr>
          <p:nvPr/>
        </p:nvPicPr>
        <p:blipFill>
          <a:blip r:embed="rId3"/>
          <a:stretch>
            <a:fillRect/>
          </a:stretch>
        </p:blipFill>
        <p:spPr>
          <a:xfrm>
            <a:off x="5334000" y="3867748"/>
            <a:ext cx="6729847" cy="2156746"/>
          </a:xfrm>
          <a:prstGeom prst="rect">
            <a:avLst/>
          </a:prstGeom>
        </p:spPr>
      </p:pic>
      <p:pic>
        <p:nvPicPr>
          <p:cNvPr id="9" name="Picture 1">
            <a:extLst>
              <a:ext uri="{FF2B5EF4-FFF2-40B4-BE49-F238E27FC236}">
                <a16:creationId xmlns:a16="http://schemas.microsoft.com/office/drawing/2014/main" id="{0C1CD367-5E95-7F50-26C4-B8AA543F9CA6}"/>
              </a:ext>
            </a:extLst>
          </p:cNvPr>
          <p:cNvPicPr>
            <a:picLocks noChangeAspect="1"/>
          </p:cNvPicPr>
          <p:nvPr/>
        </p:nvPicPr>
        <p:blipFill rotWithShape="1">
          <a:blip r:embed="rId4">
            <a:extLst>
              <a:ext uri="{28A0092B-C50C-407E-A947-70E740481C1C}">
                <a14:useLocalDpi xmlns:a14="http://schemas.microsoft.com/office/drawing/2010/main" val="0"/>
              </a:ext>
            </a:extLst>
          </a:blip>
          <a:srcRect l="22882" t="29274" r="36434" b="53201"/>
          <a:stretch/>
        </p:blipFill>
        <p:spPr bwMode="auto">
          <a:xfrm>
            <a:off x="457200" y="1828800"/>
            <a:ext cx="6172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a:extLst>
              <a:ext uri="{FF2B5EF4-FFF2-40B4-BE49-F238E27FC236}">
                <a16:creationId xmlns:a16="http://schemas.microsoft.com/office/drawing/2014/main" id="{9ECBA684-B615-485C-70E3-6022AE881A37}"/>
              </a:ext>
            </a:extLst>
          </p:cNvPr>
          <p:cNvPicPr>
            <a:picLocks noChangeAspect="1"/>
          </p:cNvPicPr>
          <p:nvPr/>
        </p:nvPicPr>
        <p:blipFill rotWithShape="1">
          <a:blip r:embed="rId4">
            <a:extLst>
              <a:ext uri="{28A0092B-C50C-407E-A947-70E740481C1C}">
                <a14:useLocalDpi xmlns:a14="http://schemas.microsoft.com/office/drawing/2010/main" val="0"/>
              </a:ext>
            </a:extLst>
          </a:blip>
          <a:srcRect l="28910" t="46803" r="43968" b="8655"/>
          <a:stretch/>
        </p:blipFill>
        <p:spPr bwMode="auto">
          <a:xfrm>
            <a:off x="1219200" y="3429000"/>
            <a:ext cx="38862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53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A9877D5-D717-F11A-E438-EFB2763F33B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9D1E9BB-6F30-FCBB-A619-0BABC1B2A2AE}"/>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074AEC81-FA77-7D07-9A81-9A281C2B6C59}"/>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A11BE426-4940-D24A-F380-972A1E86CA51}"/>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35136D64-33D3-AC22-E159-2883C3FBA5A5}"/>
              </a:ext>
            </a:extLst>
          </p:cNvPr>
          <p:cNvSpPr txBox="1"/>
          <p:nvPr/>
        </p:nvSpPr>
        <p:spPr>
          <a:xfrm>
            <a:off x="152400" y="1397913"/>
            <a:ext cx="11734800" cy="430887"/>
          </a:xfrm>
          <a:prstGeom prst="rect">
            <a:avLst/>
          </a:prstGeom>
          <a:noFill/>
        </p:spPr>
        <p:txBody>
          <a:bodyPr wrap="square">
            <a:spAutoFit/>
          </a:bodyPr>
          <a:lstStyle/>
          <a:p>
            <a:pPr marL="342900" indent="-342900" algn="just">
              <a:buFont typeface="Wingdings" pitchFamily="2" charset="2"/>
              <a:buChar char="v"/>
            </a:pPr>
            <a:r>
              <a:rPr lang="vi-VN" sz="2200" b="1" dirty="0">
                <a:latin typeface="Cambria" panose="02040503050406030204" pitchFamily="18" charset="0"/>
                <a:cs typeface="Calibri" panose="020F0502020204030204" pitchFamily="34" charset="0"/>
              </a:rPr>
              <a:t>Nhánh “Mưa” - </a:t>
            </a:r>
            <a:r>
              <a:rPr lang="vi-VN" sz="2200" dirty="0">
                <a:latin typeface="Cambria" panose="02040503050406030204" pitchFamily="18" charset="0"/>
                <a:cs typeface="Calibri" panose="020F0502020204030204" pitchFamily="34" charset="0"/>
              </a:rPr>
              <a:t>Thuộc tính “Gió”</a:t>
            </a:r>
            <a:endParaRPr lang="vi-VN" sz="2200" b="1" dirty="0">
              <a:latin typeface="Cambria" panose="02040503050406030204" pitchFamily="18" charset="0"/>
              <a:cs typeface="Calibri" panose="020F0502020204030204" pitchFamily="34" charset="0"/>
            </a:endParaRPr>
          </a:p>
        </p:txBody>
      </p:sp>
      <p:pic>
        <p:nvPicPr>
          <p:cNvPr id="5" name="Picture 4">
            <a:extLst>
              <a:ext uri="{FF2B5EF4-FFF2-40B4-BE49-F238E27FC236}">
                <a16:creationId xmlns:a16="http://schemas.microsoft.com/office/drawing/2014/main" id="{5590C0BF-E58C-8995-7E38-65A3FA1B0D34}"/>
              </a:ext>
            </a:extLst>
          </p:cNvPr>
          <p:cNvPicPr>
            <a:picLocks noChangeAspect="1"/>
          </p:cNvPicPr>
          <p:nvPr/>
        </p:nvPicPr>
        <p:blipFill>
          <a:blip r:embed="rId3"/>
          <a:stretch>
            <a:fillRect/>
          </a:stretch>
        </p:blipFill>
        <p:spPr>
          <a:xfrm>
            <a:off x="5334000" y="3867748"/>
            <a:ext cx="6729847" cy="2156746"/>
          </a:xfrm>
          <a:prstGeom prst="rect">
            <a:avLst/>
          </a:prstGeom>
        </p:spPr>
      </p:pic>
      <p:pic>
        <p:nvPicPr>
          <p:cNvPr id="2" name="Picture 2">
            <a:extLst>
              <a:ext uri="{FF2B5EF4-FFF2-40B4-BE49-F238E27FC236}">
                <a16:creationId xmlns:a16="http://schemas.microsoft.com/office/drawing/2014/main" id="{BB833308-D542-4BF7-FEE7-5D28E4762D3E}"/>
              </a:ext>
            </a:extLst>
          </p:cNvPr>
          <p:cNvPicPr>
            <a:picLocks noChangeAspect="1"/>
          </p:cNvPicPr>
          <p:nvPr/>
        </p:nvPicPr>
        <p:blipFill rotWithShape="1">
          <a:blip r:embed="rId4">
            <a:extLst>
              <a:ext uri="{28A0092B-C50C-407E-A947-70E740481C1C}">
                <a14:useLocalDpi xmlns:a14="http://schemas.microsoft.com/office/drawing/2010/main" val="0"/>
              </a:ext>
            </a:extLst>
          </a:blip>
          <a:srcRect l="22833" t="27725" r="37455" b="54657"/>
          <a:stretch/>
        </p:blipFill>
        <p:spPr bwMode="auto">
          <a:xfrm>
            <a:off x="609600" y="1846881"/>
            <a:ext cx="5606011" cy="1277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4D3B2163-857E-043C-06B0-B307B1B6EE3D}"/>
              </a:ext>
            </a:extLst>
          </p:cNvPr>
          <p:cNvPicPr>
            <a:picLocks noChangeAspect="1"/>
          </p:cNvPicPr>
          <p:nvPr/>
        </p:nvPicPr>
        <p:blipFill rotWithShape="1">
          <a:blip r:embed="rId4">
            <a:extLst>
              <a:ext uri="{28A0092B-C50C-407E-A947-70E740481C1C}">
                <a14:useLocalDpi xmlns:a14="http://schemas.microsoft.com/office/drawing/2010/main" val="0"/>
              </a:ext>
            </a:extLst>
          </a:blip>
          <a:srcRect l="28865" t="44596" r="43487" b="10156"/>
          <a:stretch/>
        </p:blipFill>
        <p:spPr bwMode="auto">
          <a:xfrm>
            <a:off x="1066800" y="3316861"/>
            <a:ext cx="3876677" cy="325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6823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398E0FD-EBD0-C4A5-0A7C-0CF0C192206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C2EBAA1-0E12-2D70-AE30-801068C78844}"/>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045D699C-5107-773F-F66A-D78E5D05877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AC9FE0BD-13B0-2007-531D-FEEA74872A11}"/>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922475D6-9CA2-BEDC-37B8-D84F2E33D499}"/>
              </a:ext>
            </a:extLst>
          </p:cNvPr>
          <p:cNvSpPr txBox="1"/>
          <p:nvPr/>
        </p:nvSpPr>
        <p:spPr>
          <a:xfrm>
            <a:off x="609600" y="1182385"/>
            <a:ext cx="10972800" cy="2462213"/>
          </a:xfrm>
          <a:prstGeom prst="rect">
            <a:avLst/>
          </a:prstGeom>
          <a:noFill/>
        </p:spPr>
        <p:txBody>
          <a:bodyPr wrap="square">
            <a:spAutoFit/>
          </a:bodyPr>
          <a:lstStyle/>
          <a:p>
            <a:pPr algn="just"/>
            <a:r>
              <a:rPr lang="vi-VN" sz="2200" b="1" dirty="0">
                <a:latin typeface="Cambria" panose="02040503050406030204" pitchFamily="18" charset="0"/>
                <a:cs typeface="Calibri" panose="020F0502020204030204" pitchFamily="34" charset="0"/>
              </a:rPr>
              <a:t>Xác định thuộc tính làm nút trong </a:t>
            </a:r>
          </a:p>
          <a:p>
            <a:pPr algn="just"/>
            <a:r>
              <a:rPr lang="vi-VN" sz="2200" dirty="0">
                <a:latin typeface="Cambria" panose="02040503050406030204" pitchFamily="18" charset="0"/>
                <a:cs typeface="Calibri" panose="020F0502020204030204" pitchFamily="34" charset="0"/>
              </a:rPr>
              <a:t>Thuộc tính được chọn là thuộc tính có information gain cao nhất trong nhánh ”Mưa”</a:t>
            </a:r>
          </a:p>
          <a:p>
            <a:pPr marL="342900" indent="-342900" algn="just">
              <a:buFont typeface="Arial" panose="020B0604020202020204" pitchFamily="34" charset="0"/>
              <a:buChar char="•"/>
            </a:pPr>
            <a:r>
              <a:rPr lang="vi-VN" sz="2200" dirty="0">
                <a:latin typeface="Cambria" panose="02040503050406030204" pitchFamily="18" charset="0"/>
                <a:cs typeface="Calibri" panose="020F0502020204030204" pitchFamily="34" charset="0"/>
              </a:rPr>
              <a:t>Gain(S, Nhiệt độ) = 0.020</a:t>
            </a:r>
          </a:p>
          <a:p>
            <a:pPr marL="342900" indent="-342900" algn="just">
              <a:buFont typeface="Arial" panose="020B0604020202020204" pitchFamily="34" charset="0"/>
              <a:buChar char="•"/>
            </a:pPr>
            <a:r>
              <a:rPr lang="vi-VN" sz="2200" b="1" dirty="0">
                <a:solidFill>
                  <a:srgbClr val="FF0000"/>
                </a:solidFill>
                <a:latin typeface="Cambria" panose="02040503050406030204" pitchFamily="18" charset="0"/>
                <a:cs typeface="Calibri" panose="020F0502020204030204" pitchFamily="34" charset="0"/>
              </a:rPr>
              <a:t>Gain(S, Gió) = 0.971</a:t>
            </a:r>
          </a:p>
          <a:p>
            <a:pPr algn="just"/>
            <a:endParaRPr lang="vi-VN" sz="2200" b="1" dirty="0">
              <a:latin typeface="Cambria" panose="02040503050406030204" pitchFamily="18" charset="0"/>
              <a:cs typeface="Calibri" panose="020F0502020204030204" pitchFamily="34" charset="0"/>
            </a:endParaRPr>
          </a:p>
          <a:p>
            <a:pPr algn="just"/>
            <a:endParaRPr lang="vi-VN" sz="2200" b="1" dirty="0">
              <a:latin typeface="Cambria" panose="02040503050406030204" pitchFamily="18" charset="0"/>
              <a:cs typeface="Calibri" panose="020F0502020204030204" pitchFamily="34" charset="0"/>
            </a:endParaRPr>
          </a:p>
          <a:p>
            <a:pPr algn="just"/>
            <a:endParaRPr lang="vi-VN" sz="2200" dirty="0">
              <a:latin typeface="Cambria" panose="02040503050406030204" pitchFamily="18" charset="0"/>
              <a:cs typeface="Calibri" panose="020F0502020204030204" pitchFamily="34" charset="0"/>
            </a:endParaRPr>
          </a:p>
        </p:txBody>
      </p:sp>
      <p:pic>
        <p:nvPicPr>
          <p:cNvPr id="9" name="Picture 2" descr="Decision Tree Classifier - Explained">
            <a:extLst>
              <a:ext uri="{FF2B5EF4-FFF2-40B4-BE49-F238E27FC236}">
                <a16:creationId xmlns:a16="http://schemas.microsoft.com/office/drawing/2014/main" id="{B2C0234C-08A6-944D-4AA9-5CB766537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3617384"/>
            <a:ext cx="476386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6C79490-600A-A220-B54F-ED4F1E210903}"/>
              </a:ext>
            </a:extLst>
          </p:cNvPr>
          <p:cNvPicPr>
            <a:picLocks noChangeAspect="1"/>
          </p:cNvPicPr>
          <p:nvPr/>
        </p:nvPicPr>
        <p:blipFill>
          <a:blip r:embed="rId4"/>
          <a:stretch>
            <a:fillRect/>
          </a:stretch>
        </p:blipFill>
        <p:spPr>
          <a:xfrm>
            <a:off x="4803466" y="2849778"/>
            <a:ext cx="7388534" cy="3497804"/>
          </a:xfrm>
          <a:prstGeom prst="rect">
            <a:avLst/>
          </a:prstGeom>
        </p:spPr>
      </p:pic>
    </p:spTree>
    <p:extLst>
      <p:ext uri="{BB962C8B-B14F-4D97-AF65-F5344CB8AC3E}">
        <p14:creationId xmlns:p14="http://schemas.microsoft.com/office/powerpoint/2010/main" val="507535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86FBE05-21CD-A802-4301-1449FBA6DEC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B41A424-BF4C-A20A-2527-68908FDF37A5}"/>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762F6AD5-6C2D-995C-EF47-941EBE3F3FF4}"/>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83B64987-FA19-C5CA-95D2-B5A8A6844779}"/>
              </a:ext>
            </a:extLst>
          </p:cNvPr>
          <p:cNvSpPr>
            <a:spLocks noGrp="1"/>
          </p:cNvSpPr>
          <p:nvPr>
            <p:ph type="title"/>
          </p:nvPr>
        </p:nvSpPr>
        <p:spPr/>
        <p:txBody>
          <a:bodyPr/>
          <a:lstStyle/>
          <a:p>
            <a:r>
              <a:rPr lang="en-VN"/>
              <a:t>Thuật toán Decision Tree</a:t>
            </a:r>
          </a:p>
        </p:txBody>
      </p:sp>
      <p:sp>
        <p:nvSpPr>
          <p:cNvPr id="8" name="TextBox 7">
            <a:extLst>
              <a:ext uri="{FF2B5EF4-FFF2-40B4-BE49-F238E27FC236}">
                <a16:creationId xmlns:a16="http://schemas.microsoft.com/office/drawing/2014/main" id="{6FEBDED7-12D2-1E8E-E1BF-B9AAA2A08E7D}"/>
              </a:ext>
            </a:extLst>
          </p:cNvPr>
          <p:cNvSpPr txBox="1"/>
          <p:nvPr/>
        </p:nvSpPr>
        <p:spPr>
          <a:xfrm>
            <a:off x="609600" y="1182385"/>
            <a:ext cx="10972800" cy="769441"/>
          </a:xfrm>
          <a:prstGeom prst="rect">
            <a:avLst/>
          </a:prstGeom>
          <a:noFill/>
        </p:spPr>
        <p:txBody>
          <a:bodyPr wrap="square">
            <a:spAutoFit/>
          </a:bodyPr>
          <a:lstStyle/>
          <a:p>
            <a:pPr algn="just"/>
            <a:r>
              <a:rPr lang="vi-VN" sz="2200" b="1" dirty="0">
                <a:latin typeface="Cambria" panose="02040503050406030204" pitchFamily="18" charset="0"/>
                <a:cs typeface="Calibri" panose="020F0502020204030204" pitchFamily="34" charset="0"/>
              </a:rPr>
              <a:t>Bước 9: Luật rút ra được từ cây quyết định</a:t>
            </a:r>
          </a:p>
          <a:p>
            <a:pPr algn="just"/>
            <a:endParaRPr lang="vi-VN" sz="2200" dirty="0">
              <a:latin typeface="Cambria" panose="02040503050406030204" pitchFamily="18" charset="0"/>
              <a:cs typeface="Calibri" panose="020F0502020204030204" pitchFamily="34" charset="0"/>
            </a:endParaRPr>
          </a:p>
        </p:txBody>
      </p:sp>
      <p:pic>
        <p:nvPicPr>
          <p:cNvPr id="9" name="Picture 2" descr="Decision Tree Classifier - Explained">
            <a:extLst>
              <a:ext uri="{FF2B5EF4-FFF2-40B4-BE49-F238E27FC236}">
                <a16:creationId xmlns:a16="http://schemas.microsoft.com/office/drawing/2014/main" id="{FCE403D5-46E5-465C-0B91-31E01A9EB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440" y="1795709"/>
            <a:ext cx="4494531" cy="25881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51F989-8D06-8E4A-68FF-D61A8A882034}"/>
              </a:ext>
            </a:extLst>
          </p:cNvPr>
          <p:cNvSpPr txBox="1"/>
          <p:nvPr/>
        </p:nvSpPr>
        <p:spPr>
          <a:xfrm>
            <a:off x="457200" y="4674301"/>
            <a:ext cx="11582400" cy="1938992"/>
          </a:xfrm>
          <a:prstGeom prst="rect">
            <a:avLst/>
          </a:prstGeom>
          <a:noFill/>
        </p:spPr>
        <p:txBody>
          <a:bodyPr wrap="square">
            <a:spAutoFit/>
          </a:bodyPr>
          <a:lstStyle/>
          <a:p>
            <a:pPr marL="342900" indent="-342900" algn="just">
              <a:buFont typeface="+mj-lt"/>
              <a:buAutoNum type="arabicPeriod"/>
            </a:pPr>
            <a:r>
              <a:rPr lang="vi-VN" sz="2400" b="1" dirty="0">
                <a:latin typeface="Cambria" panose="02040503050406030204" pitchFamily="18" charset="0"/>
                <a:cs typeface="Calibri" panose="020F0502020204030204" pitchFamily="34" charset="0"/>
              </a:rPr>
              <a:t>IF</a:t>
            </a:r>
            <a:r>
              <a:rPr lang="vi-VN" sz="2400" dirty="0">
                <a:latin typeface="Cambria" panose="02040503050406030204" pitchFamily="18" charset="0"/>
                <a:cs typeface="Calibri" panose="020F0502020204030204" pitchFamily="34" charset="0"/>
              </a:rPr>
              <a:t> </a:t>
            </a:r>
            <a:r>
              <a:rPr lang="vi-VN" sz="2400" b="1" dirty="0">
                <a:solidFill>
                  <a:srgbClr val="00B050"/>
                </a:solidFill>
                <a:latin typeface="Cambria" panose="02040503050406030204" pitchFamily="18" charset="0"/>
                <a:cs typeface="Calibri" panose="020F0502020204030204" pitchFamily="34" charset="0"/>
              </a:rPr>
              <a:t>(Quang cảnh – Nắng) and</a:t>
            </a:r>
            <a:r>
              <a:rPr lang="vi-VN" sz="2400" dirty="0">
                <a:solidFill>
                  <a:srgbClr val="00B050"/>
                </a:solidFill>
                <a:latin typeface="Cambria" panose="02040503050406030204" pitchFamily="18" charset="0"/>
                <a:cs typeface="Calibri" panose="020F0502020204030204" pitchFamily="34" charset="0"/>
              </a:rPr>
              <a:t> </a:t>
            </a:r>
            <a:r>
              <a:rPr lang="vi-VN" sz="2400" b="1" dirty="0">
                <a:solidFill>
                  <a:srgbClr val="00B050"/>
                </a:solidFill>
                <a:latin typeface="Cambria" panose="02040503050406030204" pitchFamily="18" charset="0"/>
                <a:cs typeface="Calibri" panose="020F0502020204030204" pitchFamily="34" charset="0"/>
              </a:rPr>
              <a:t>(Độ ẩm = Cao) </a:t>
            </a:r>
            <a:r>
              <a:rPr lang="vi-VN" sz="2400" b="1" dirty="0">
                <a:latin typeface="Cambria" panose="02040503050406030204" pitchFamily="18" charset="0"/>
                <a:cs typeface="Calibri" panose="020F0502020204030204" pitchFamily="34" charset="0"/>
              </a:rPr>
              <a:t>THEN</a:t>
            </a:r>
            <a:r>
              <a:rPr lang="vi-VN" sz="2400" dirty="0">
                <a:latin typeface="Cambria" panose="02040503050406030204" pitchFamily="18" charset="0"/>
                <a:cs typeface="Calibri" panose="020F0502020204030204" pitchFamily="34" charset="0"/>
              </a:rPr>
              <a:t> </a:t>
            </a:r>
            <a:r>
              <a:rPr lang="vi-VN" sz="2400" b="1" dirty="0">
                <a:solidFill>
                  <a:srgbClr val="FF0000"/>
                </a:solidFill>
                <a:latin typeface="Cambria" panose="02040503050406030204" pitchFamily="18" charset="0"/>
                <a:cs typeface="Calibri" panose="020F0502020204030204" pitchFamily="34" charset="0"/>
              </a:rPr>
              <a:t>Chơi = Không</a:t>
            </a:r>
          </a:p>
          <a:p>
            <a:pPr marL="342900" indent="-342900" algn="just">
              <a:buFont typeface="+mj-lt"/>
              <a:buAutoNum type="arabicPeriod"/>
            </a:pPr>
            <a:r>
              <a:rPr lang="vi-VN" sz="2400" b="1" dirty="0">
                <a:latin typeface="Cambria" panose="02040503050406030204" pitchFamily="18" charset="0"/>
                <a:cs typeface="Calibri" panose="020F0502020204030204" pitchFamily="34" charset="0"/>
              </a:rPr>
              <a:t>IF</a:t>
            </a:r>
            <a:r>
              <a:rPr lang="vi-VN" sz="2400" dirty="0">
                <a:latin typeface="Cambria" panose="02040503050406030204" pitchFamily="18" charset="0"/>
                <a:cs typeface="Calibri" panose="020F0502020204030204" pitchFamily="34" charset="0"/>
              </a:rPr>
              <a:t> </a:t>
            </a:r>
            <a:r>
              <a:rPr lang="vi-VN" sz="2400" b="1" dirty="0">
                <a:solidFill>
                  <a:srgbClr val="00B050"/>
                </a:solidFill>
                <a:latin typeface="Cambria" panose="02040503050406030204" pitchFamily="18" charset="0"/>
                <a:cs typeface="Calibri" panose="020F0502020204030204" pitchFamily="34" charset="0"/>
              </a:rPr>
              <a:t>(Quang cảnh – Nắng) and (Độ ẩm = Trung Bình) </a:t>
            </a:r>
            <a:r>
              <a:rPr lang="vi-VN" sz="2400" b="1" dirty="0">
                <a:latin typeface="Cambria" panose="02040503050406030204" pitchFamily="18" charset="0"/>
                <a:cs typeface="Calibri" panose="020F0502020204030204" pitchFamily="34" charset="0"/>
              </a:rPr>
              <a:t>THEN</a:t>
            </a:r>
            <a:r>
              <a:rPr lang="vi-VN" sz="2400" dirty="0">
                <a:latin typeface="Cambria" panose="02040503050406030204" pitchFamily="18" charset="0"/>
                <a:cs typeface="Calibri" panose="020F0502020204030204" pitchFamily="34" charset="0"/>
              </a:rPr>
              <a:t> </a:t>
            </a:r>
            <a:r>
              <a:rPr lang="vi-VN" sz="2400" b="1" dirty="0">
                <a:solidFill>
                  <a:srgbClr val="FF0000"/>
                </a:solidFill>
                <a:latin typeface="Cambria" panose="02040503050406030204" pitchFamily="18" charset="0"/>
                <a:cs typeface="Calibri" panose="020F0502020204030204" pitchFamily="34" charset="0"/>
              </a:rPr>
              <a:t>Chơi = Có</a:t>
            </a:r>
          </a:p>
          <a:p>
            <a:pPr marL="342900" indent="-342900" algn="just">
              <a:buFont typeface="+mj-lt"/>
              <a:buAutoNum type="arabicPeriod"/>
            </a:pPr>
            <a:r>
              <a:rPr lang="vi-VN" sz="2400" b="1" dirty="0">
                <a:latin typeface="Cambria" panose="02040503050406030204" pitchFamily="18" charset="0"/>
                <a:cs typeface="Calibri" panose="020F0502020204030204" pitchFamily="34" charset="0"/>
              </a:rPr>
              <a:t>IF</a:t>
            </a:r>
            <a:r>
              <a:rPr lang="vi-VN" sz="2400" dirty="0">
                <a:latin typeface="Cambria" panose="02040503050406030204" pitchFamily="18" charset="0"/>
                <a:cs typeface="Calibri" panose="020F0502020204030204" pitchFamily="34" charset="0"/>
              </a:rPr>
              <a:t> </a:t>
            </a:r>
            <a:r>
              <a:rPr lang="vi-VN" sz="2400" b="1" dirty="0">
                <a:solidFill>
                  <a:srgbClr val="00B050"/>
                </a:solidFill>
                <a:latin typeface="Cambria" panose="02040503050406030204" pitchFamily="18" charset="0"/>
                <a:cs typeface="Calibri" panose="020F0502020204030204" pitchFamily="34" charset="0"/>
              </a:rPr>
              <a:t>(Quang cảnh – Âm u) </a:t>
            </a:r>
            <a:r>
              <a:rPr lang="vi-VN" sz="2400" b="1" dirty="0">
                <a:latin typeface="Cambria" panose="02040503050406030204" pitchFamily="18" charset="0"/>
                <a:cs typeface="Calibri" panose="020F0502020204030204" pitchFamily="34" charset="0"/>
              </a:rPr>
              <a:t>THEN</a:t>
            </a:r>
            <a:r>
              <a:rPr lang="vi-VN" sz="2400" dirty="0">
                <a:latin typeface="Cambria" panose="02040503050406030204" pitchFamily="18" charset="0"/>
                <a:cs typeface="Calibri" panose="020F0502020204030204" pitchFamily="34" charset="0"/>
              </a:rPr>
              <a:t> </a:t>
            </a:r>
            <a:r>
              <a:rPr lang="vi-VN" sz="2400" b="1" dirty="0">
                <a:solidFill>
                  <a:srgbClr val="FF0000"/>
                </a:solidFill>
                <a:latin typeface="Cambria" panose="02040503050406030204" pitchFamily="18" charset="0"/>
                <a:cs typeface="Calibri" panose="020F0502020204030204" pitchFamily="34" charset="0"/>
              </a:rPr>
              <a:t>Chơi = Có</a:t>
            </a:r>
          </a:p>
          <a:p>
            <a:pPr marL="342900" indent="-342900" algn="just">
              <a:buFont typeface="+mj-lt"/>
              <a:buAutoNum type="arabicPeriod"/>
            </a:pPr>
            <a:r>
              <a:rPr lang="vi-VN" sz="2400" b="1" dirty="0">
                <a:latin typeface="Cambria" panose="02040503050406030204" pitchFamily="18" charset="0"/>
                <a:cs typeface="Calibri" panose="020F0502020204030204" pitchFamily="34" charset="0"/>
              </a:rPr>
              <a:t>IF</a:t>
            </a:r>
            <a:r>
              <a:rPr lang="vi-VN" sz="2400" dirty="0">
                <a:latin typeface="Cambria" panose="02040503050406030204" pitchFamily="18" charset="0"/>
                <a:cs typeface="Calibri" panose="020F0502020204030204" pitchFamily="34" charset="0"/>
              </a:rPr>
              <a:t> </a:t>
            </a:r>
            <a:r>
              <a:rPr lang="vi-VN" sz="2400" b="1" dirty="0">
                <a:solidFill>
                  <a:srgbClr val="00B050"/>
                </a:solidFill>
                <a:latin typeface="Cambria" panose="02040503050406030204" pitchFamily="18" charset="0"/>
                <a:cs typeface="Calibri" panose="020F0502020204030204" pitchFamily="34" charset="0"/>
              </a:rPr>
              <a:t>(Quang cảnh – Mưa) and (Gió = Nhẹ) </a:t>
            </a:r>
            <a:r>
              <a:rPr lang="vi-VN" sz="2400" b="1" dirty="0">
                <a:latin typeface="Cambria" panose="02040503050406030204" pitchFamily="18" charset="0"/>
                <a:cs typeface="Calibri" panose="020F0502020204030204" pitchFamily="34" charset="0"/>
              </a:rPr>
              <a:t>THEN</a:t>
            </a:r>
            <a:r>
              <a:rPr lang="vi-VN" sz="2400" dirty="0">
                <a:latin typeface="Cambria" panose="02040503050406030204" pitchFamily="18" charset="0"/>
                <a:cs typeface="Calibri" panose="020F0502020204030204" pitchFamily="34" charset="0"/>
              </a:rPr>
              <a:t> </a:t>
            </a:r>
            <a:r>
              <a:rPr lang="vi-VN" sz="2400" b="1" dirty="0">
                <a:solidFill>
                  <a:srgbClr val="FF0000"/>
                </a:solidFill>
                <a:latin typeface="Cambria" panose="02040503050406030204" pitchFamily="18" charset="0"/>
                <a:cs typeface="Calibri" panose="020F0502020204030204" pitchFamily="34" charset="0"/>
              </a:rPr>
              <a:t>Chơi = Có</a:t>
            </a:r>
          </a:p>
          <a:p>
            <a:pPr marL="342900" indent="-342900" algn="just">
              <a:buFont typeface="+mj-lt"/>
              <a:buAutoNum type="arabicPeriod"/>
            </a:pPr>
            <a:r>
              <a:rPr lang="vi-VN" sz="2400" b="1" dirty="0">
                <a:latin typeface="Cambria" panose="02040503050406030204" pitchFamily="18" charset="0"/>
                <a:cs typeface="Calibri" panose="020F0502020204030204" pitchFamily="34" charset="0"/>
              </a:rPr>
              <a:t>IF</a:t>
            </a:r>
            <a:r>
              <a:rPr lang="vi-VN" sz="2400" dirty="0">
                <a:latin typeface="Cambria" panose="02040503050406030204" pitchFamily="18" charset="0"/>
                <a:cs typeface="Calibri" panose="020F0502020204030204" pitchFamily="34" charset="0"/>
              </a:rPr>
              <a:t> </a:t>
            </a:r>
            <a:r>
              <a:rPr lang="vi-VN" sz="2400" b="1" dirty="0">
                <a:solidFill>
                  <a:srgbClr val="00B050"/>
                </a:solidFill>
                <a:latin typeface="Cambria" panose="02040503050406030204" pitchFamily="18" charset="0"/>
                <a:cs typeface="Calibri" panose="020F0502020204030204" pitchFamily="34" charset="0"/>
              </a:rPr>
              <a:t>(Quang cảnh – Mưa) and (Gió= Mạnh) </a:t>
            </a:r>
            <a:r>
              <a:rPr lang="vi-VN" sz="2400" b="1" dirty="0">
                <a:latin typeface="Cambria" panose="02040503050406030204" pitchFamily="18" charset="0"/>
                <a:cs typeface="Calibri" panose="020F0502020204030204" pitchFamily="34" charset="0"/>
              </a:rPr>
              <a:t>THEN</a:t>
            </a:r>
            <a:r>
              <a:rPr lang="vi-VN" sz="2400" dirty="0">
                <a:latin typeface="Cambria" panose="02040503050406030204" pitchFamily="18" charset="0"/>
                <a:cs typeface="Calibri" panose="020F0502020204030204" pitchFamily="34" charset="0"/>
              </a:rPr>
              <a:t> </a:t>
            </a:r>
            <a:r>
              <a:rPr lang="vi-VN" sz="2400" b="1" dirty="0">
                <a:solidFill>
                  <a:srgbClr val="FF0000"/>
                </a:solidFill>
                <a:latin typeface="Cambria" panose="02040503050406030204" pitchFamily="18" charset="0"/>
                <a:cs typeface="Calibri" panose="020F0502020204030204" pitchFamily="34" charset="0"/>
              </a:rPr>
              <a:t>Chơi = Không</a:t>
            </a:r>
          </a:p>
        </p:txBody>
      </p:sp>
      <p:pic>
        <p:nvPicPr>
          <p:cNvPr id="10" name="Picture 9">
            <a:extLst>
              <a:ext uri="{FF2B5EF4-FFF2-40B4-BE49-F238E27FC236}">
                <a16:creationId xmlns:a16="http://schemas.microsoft.com/office/drawing/2014/main" id="{6AAD2AC1-C486-78AC-DA2F-4C9A3846BEA1}"/>
              </a:ext>
            </a:extLst>
          </p:cNvPr>
          <p:cNvPicPr>
            <a:picLocks noChangeAspect="1"/>
          </p:cNvPicPr>
          <p:nvPr/>
        </p:nvPicPr>
        <p:blipFill>
          <a:blip r:embed="rId4"/>
          <a:stretch>
            <a:fillRect/>
          </a:stretch>
        </p:blipFill>
        <p:spPr>
          <a:xfrm>
            <a:off x="609600" y="1795709"/>
            <a:ext cx="5869363" cy="2778614"/>
          </a:xfrm>
          <a:prstGeom prst="rect">
            <a:avLst/>
          </a:prstGeom>
        </p:spPr>
      </p:pic>
    </p:spTree>
    <p:extLst>
      <p:ext uri="{BB962C8B-B14F-4D97-AF65-F5344CB8AC3E}">
        <p14:creationId xmlns:p14="http://schemas.microsoft.com/office/powerpoint/2010/main" val="1115973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CD4A9-006D-6304-A709-2710AF6F4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DC37B-05B5-7B59-2964-7264375F67D1}"/>
              </a:ext>
            </a:extLst>
          </p:cNvPr>
          <p:cNvSpPr>
            <a:spLocks noGrp="1"/>
          </p:cNvSpPr>
          <p:nvPr>
            <p:ph type="title"/>
          </p:nvPr>
        </p:nvSpPr>
        <p:spPr/>
        <p:txBody>
          <a:bodyPr>
            <a:normAutofit/>
          </a:bodyPr>
          <a:lstStyle/>
          <a:p>
            <a:r>
              <a:rPr lang="en-VN" sz="4400">
                <a:solidFill>
                  <a:srgbClr val="FFC000"/>
                </a:solidFill>
              </a:rPr>
              <a:t>1.5 Thực hành</a:t>
            </a:r>
          </a:p>
        </p:txBody>
      </p:sp>
    </p:spTree>
    <p:extLst>
      <p:ext uri="{BB962C8B-B14F-4D97-AF65-F5344CB8AC3E}">
        <p14:creationId xmlns:p14="http://schemas.microsoft.com/office/powerpoint/2010/main" val="2621109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0A0AB1E2-0545-0C9B-E264-E9E54698B57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4AB92F7-5E75-BA2B-EFED-96F04E22D4A1}"/>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5D940B04-BC6B-2EDE-680D-C8C1404CCB8B}"/>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3C908539-E398-034F-64C3-DFC9B316FDBD}"/>
              </a:ext>
            </a:extLst>
          </p:cNvPr>
          <p:cNvSpPr>
            <a:spLocks noGrp="1"/>
          </p:cNvSpPr>
          <p:nvPr>
            <p:ph type="title"/>
          </p:nvPr>
        </p:nvSpPr>
        <p:spPr/>
        <p:txBody>
          <a:bodyPr/>
          <a:lstStyle/>
          <a:p>
            <a:r>
              <a:rPr lang="en-VN"/>
              <a:t>Thực hành</a:t>
            </a:r>
          </a:p>
        </p:txBody>
      </p:sp>
      <p:sp>
        <p:nvSpPr>
          <p:cNvPr id="2" name="Content Placeholder 2">
            <a:extLst>
              <a:ext uri="{FF2B5EF4-FFF2-40B4-BE49-F238E27FC236}">
                <a16:creationId xmlns:a16="http://schemas.microsoft.com/office/drawing/2014/main" id="{F07208AB-CE41-6BF2-3C9D-FDD7E90DB67B}"/>
              </a:ext>
            </a:extLst>
          </p:cNvPr>
          <p:cNvSpPr txBox="1">
            <a:spLocks/>
          </p:cNvSpPr>
          <p:nvPr/>
        </p:nvSpPr>
        <p:spPr bwMode="auto">
          <a:xfrm>
            <a:off x="276213" y="1162797"/>
            <a:ext cx="805951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10000"/>
              </a:lnSpc>
              <a:spcBef>
                <a:spcPts val="600"/>
              </a:spcBef>
              <a:spcAft>
                <a:spcPts val="0"/>
              </a:spcAft>
              <a:buNone/>
            </a:pPr>
            <a:r>
              <a:rPr lang="vi-VN" sz="2000">
                <a:latin typeface="Cambria" panose="02040503050406030204" pitchFamily="18" charset="0"/>
              </a:rPr>
              <a:t>Từ tập dữ liệu Hồ sơ tuyển dụng chứa 15 bộ hồ sơ. Mỗi một hồ sơ bao gồm các thông tin:</a:t>
            </a:r>
          </a:p>
          <a:p>
            <a:pPr marL="0" indent="0" algn="just">
              <a:lnSpc>
                <a:spcPct val="110000"/>
              </a:lnSpc>
              <a:spcBef>
                <a:spcPts val="600"/>
              </a:spcBef>
              <a:spcAft>
                <a:spcPts val="0"/>
              </a:spcAft>
              <a:buNone/>
            </a:pPr>
            <a:r>
              <a:rPr lang="vi-VN" sz="2000">
                <a:latin typeface="Cambria" panose="02040503050406030204" pitchFamily="18" charset="0"/>
              </a:rPr>
              <a:t>1. </a:t>
            </a:r>
            <a:r>
              <a:rPr lang="vi-VN" sz="2000" b="1">
                <a:latin typeface="Cambria" panose="02040503050406030204" pitchFamily="18" charset="0"/>
              </a:rPr>
              <a:t>ID: </a:t>
            </a:r>
            <a:r>
              <a:rPr lang="vi-VN" sz="2000">
                <a:latin typeface="Cambria" panose="02040503050406030204" pitchFamily="18" charset="0"/>
              </a:rPr>
              <a:t>Mã hồ sơ ứng viên</a:t>
            </a:r>
          </a:p>
          <a:p>
            <a:pPr marL="0" indent="0" algn="just">
              <a:lnSpc>
                <a:spcPct val="110000"/>
              </a:lnSpc>
              <a:spcBef>
                <a:spcPts val="600"/>
              </a:spcBef>
              <a:spcAft>
                <a:spcPts val="0"/>
              </a:spcAft>
              <a:buNone/>
            </a:pPr>
            <a:r>
              <a:rPr lang="vi-VN" sz="2000">
                <a:latin typeface="Cambria" panose="02040503050406030204" pitchFamily="18" charset="0"/>
              </a:rPr>
              <a:t>2. </a:t>
            </a:r>
            <a:r>
              <a:rPr lang="vi-VN" sz="2000" b="1">
                <a:latin typeface="Cambria" panose="02040503050406030204" pitchFamily="18" charset="0"/>
              </a:rPr>
              <a:t>Sex</a:t>
            </a:r>
            <a:r>
              <a:rPr lang="vi-VN" sz="2000">
                <a:latin typeface="Cambria" panose="02040503050406030204" pitchFamily="18" charset="0"/>
              </a:rPr>
              <a:t>: Giới tính của ứng viên (Nam | Nữ)</a:t>
            </a:r>
          </a:p>
          <a:p>
            <a:pPr marL="0" indent="0" algn="just">
              <a:lnSpc>
                <a:spcPct val="110000"/>
              </a:lnSpc>
              <a:spcBef>
                <a:spcPts val="600"/>
              </a:spcBef>
              <a:spcAft>
                <a:spcPts val="0"/>
              </a:spcAft>
              <a:buNone/>
            </a:pPr>
            <a:r>
              <a:rPr lang="vi-VN" sz="2000">
                <a:latin typeface="Cambria" panose="02040503050406030204" pitchFamily="18" charset="0"/>
              </a:rPr>
              <a:t>3. </a:t>
            </a:r>
            <a:r>
              <a:rPr lang="vi-VN" sz="2000" b="1">
                <a:latin typeface="Cambria" panose="02040503050406030204" pitchFamily="18" charset="0"/>
              </a:rPr>
              <a:t>Level</a:t>
            </a:r>
            <a:r>
              <a:rPr lang="vi-VN" sz="2000">
                <a:latin typeface="Cambria" panose="02040503050406030204" pitchFamily="18" charset="0"/>
              </a:rPr>
              <a:t>: Cho biết trình độ đào tạo của ứng viên (Trung tâm tin học, Cao đẳng, Đại học)</a:t>
            </a:r>
          </a:p>
          <a:p>
            <a:pPr marL="0" indent="0" algn="just">
              <a:lnSpc>
                <a:spcPct val="110000"/>
              </a:lnSpc>
              <a:spcBef>
                <a:spcPts val="600"/>
              </a:spcBef>
              <a:spcAft>
                <a:spcPts val="0"/>
              </a:spcAft>
              <a:buNone/>
            </a:pPr>
            <a:r>
              <a:rPr lang="vi-VN" sz="2000">
                <a:latin typeface="Cambria" panose="02040503050406030204" pitchFamily="18" charset="0"/>
              </a:rPr>
              <a:t>4. </a:t>
            </a:r>
            <a:r>
              <a:rPr lang="vi-VN" sz="2000" b="1">
                <a:latin typeface="Cambria" panose="02040503050406030204" pitchFamily="18" charset="0"/>
              </a:rPr>
              <a:t>Top_Train</a:t>
            </a:r>
            <a:r>
              <a:rPr lang="vi-VN" sz="2000">
                <a:latin typeface="Cambria" panose="02040503050406030204" pitchFamily="18" charset="0"/>
              </a:rPr>
              <a:t>: Cho biết trường hoặc trung tâm mà ứng viên đó được đào tạo có nằm trong số các trường, trung tâm hàng đầu về CNTT hay không? (Có | Không)</a:t>
            </a:r>
          </a:p>
          <a:p>
            <a:pPr marL="0" indent="0" algn="just">
              <a:lnSpc>
                <a:spcPct val="110000"/>
              </a:lnSpc>
              <a:spcBef>
                <a:spcPts val="600"/>
              </a:spcBef>
              <a:spcAft>
                <a:spcPts val="0"/>
              </a:spcAft>
              <a:buNone/>
            </a:pPr>
            <a:r>
              <a:rPr lang="vi-VN" sz="2000">
                <a:latin typeface="Cambria" panose="02040503050406030204" pitchFamily="18" charset="0"/>
              </a:rPr>
              <a:t>5. </a:t>
            </a:r>
            <a:r>
              <a:rPr lang="vi-VN" sz="2000" b="1">
                <a:latin typeface="Cambria" panose="02040503050406030204" pitchFamily="18" charset="0"/>
              </a:rPr>
              <a:t>Year</a:t>
            </a:r>
            <a:r>
              <a:rPr lang="vi-VN" sz="2000">
                <a:latin typeface="Cambria" panose="02040503050406030204" pitchFamily="18" charset="0"/>
              </a:rPr>
              <a:t>: Số năm kinh nghiêm làm việc của ứng viên (số)</a:t>
            </a:r>
          </a:p>
          <a:p>
            <a:pPr marL="0" indent="0" algn="just">
              <a:lnSpc>
                <a:spcPct val="110000"/>
              </a:lnSpc>
              <a:spcBef>
                <a:spcPts val="600"/>
              </a:spcBef>
              <a:spcAft>
                <a:spcPts val="0"/>
              </a:spcAft>
              <a:buNone/>
            </a:pPr>
            <a:r>
              <a:rPr lang="vi-VN" sz="2000">
                <a:latin typeface="Cambria" panose="02040503050406030204" pitchFamily="18" charset="0"/>
              </a:rPr>
              <a:t>6. </a:t>
            </a:r>
            <a:r>
              <a:rPr lang="vi-VN" sz="2000" b="1">
                <a:latin typeface="Cambria" panose="02040503050406030204" pitchFamily="18" charset="0"/>
              </a:rPr>
              <a:t>Project</a:t>
            </a:r>
            <a:r>
              <a:rPr lang="vi-VN" sz="2000">
                <a:latin typeface="Cambria" panose="02040503050406030204" pitchFamily="18" charset="0"/>
              </a:rPr>
              <a:t>: Cho biết ứng viên đã từng tham gia vào một dự án thực tế liên quan trước đây hay không? (Có | Không)</a:t>
            </a:r>
          </a:p>
          <a:p>
            <a:pPr marL="0" indent="0" algn="just">
              <a:lnSpc>
                <a:spcPct val="110000"/>
              </a:lnSpc>
              <a:spcBef>
                <a:spcPts val="600"/>
              </a:spcBef>
              <a:spcAft>
                <a:spcPts val="0"/>
              </a:spcAft>
              <a:buNone/>
            </a:pPr>
            <a:r>
              <a:rPr lang="vi-VN" sz="2000">
                <a:latin typeface="Cambria" panose="02040503050406030204" pitchFamily="18" charset="0"/>
              </a:rPr>
              <a:t>7. </a:t>
            </a:r>
            <a:r>
              <a:rPr lang="vi-VN" sz="2000" b="1">
                <a:latin typeface="Cambria" panose="02040503050406030204" pitchFamily="18" charset="0"/>
              </a:rPr>
              <a:t>Result</a:t>
            </a:r>
            <a:r>
              <a:rPr lang="vi-VN" sz="2000">
                <a:latin typeface="Cambria" panose="02040503050406030204" pitchFamily="18" charset="0"/>
              </a:rPr>
              <a:t>: Cho biết kế quả với hồ sơ của ứng viên có được tuyển dụng hay không? (Từ chối|Đồng ý)</a:t>
            </a:r>
            <a:endParaRPr lang="en-US" sz="2000">
              <a:latin typeface="Cambria" panose="02040503050406030204" pitchFamily="18" charset="0"/>
              <a:cs typeface="Courier New" panose="02070309020205020404" pitchFamily="49" charset="0"/>
            </a:endParaRPr>
          </a:p>
        </p:txBody>
      </p:sp>
      <p:pic>
        <p:nvPicPr>
          <p:cNvPr id="1026" name="Picture 2" descr="Machine Learning Tutorial 6 - Decision Tree Classifier and Decision Tree  Regression in Python - YouTube">
            <a:extLst>
              <a:ext uri="{FF2B5EF4-FFF2-40B4-BE49-F238E27FC236}">
                <a16:creationId xmlns:a16="http://schemas.microsoft.com/office/drawing/2014/main" id="{150EDDF4-CC5E-34C3-085F-E50509FEE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7118" y="1524000"/>
            <a:ext cx="3520994"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566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663C030-6ABF-B589-380A-0B1317BFC29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72C9D7F-F4AC-CACC-6F23-61F59C8EA38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E86CADFD-1282-7BAF-5007-9ED239056982}"/>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B0B108DA-6598-525D-0BB7-A629B2CB2438}"/>
              </a:ext>
            </a:extLst>
          </p:cNvPr>
          <p:cNvSpPr>
            <a:spLocks noGrp="1"/>
          </p:cNvSpPr>
          <p:nvPr>
            <p:ph type="title"/>
          </p:nvPr>
        </p:nvSpPr>
        <p:spPr/>
        <p:txBody>
          <a:bodyPr/>
          <a:lstStyle/>
          <a:p>
            <a:r>
              <a:rPr lang="en-VN"/>
              <a:t>Thực hành</a:t>
            </a:r>
          </a:p>
        </p:txBody>
      </p:sp>
      <p:pic>
        <p:nvPicPr>
          <p:cNvPr id="8" name="Picture 7">
            <a:extLst>
              <a:ext uri="{FF2B5EF4-FFF2-40B4-BE49-F238E27FC236}">
                <a16:creationId xmlns:a16="http://schemas.microsoft.com/office/drawing/2014/main" id="{DA64D41F-09D0-906C-AD6C-EF7F860347DB}"/>
              </a:ext>
            </a:extLst>
          </p:cNvPr>
          <p:cNvPicPr>
            <a:picLocks noChangeAspect="1"/>
          </p:cNvPicPr>
          <p:nvPr/>
        </p:nvPicPr>
        <p:blipFill>
          <a:blip r:embed="rId3"/>
          <a:srcRect r="1538"/>
          <a:stretch/>
        </p:blipFill>
        <p:spPr>
          <a:xfrm>
            <a:off x="685800" y="1191100"/>
            <a:ext cx="9753600" cy="5409197"/>
          </a:xfrm>
          <a:prstGeom prst="rect">
            <a:avLst/>
          </a:prstGeom>
        </p:spPr>
      </p:pic>
    </p:spTree>
    <p:extLst>
      <p:ext uri="{BB962C8B-B14F-4D97-AF65-F5344CB8AC3E}">
        <p14:creationId xmlns:p14="http://schemas.microsoft.com/office/powerpoint/2010/main" val="473382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9657A00-2A79-2243-F069-6CB233F7F9E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6828616-8CEB-028E-4291-44AC661EB9EA}"/>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7E68013E-BC68-CE30-AFEC-1A650F1CEAD7}"/>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BC982D0E-1A2E-4932-2A50-5413549D3277}"/>
              </a:ext>
            </a:extLst>
          </p:cNvPr>
          <p:cNvSpPr>
            <a:spLocks noGrp="1"/>
          </p:cNvSpPr>
          <p:nvPr>
            <p:ph type="title"/>
          </p:nvPr>
        </p:nvSpPr>
        <p:spPr/>
        <p:txBody>
          <a:bodyPr/>
          <a:lstStyle/>
          <a:p>
            <a:r>
              <a:rPr lang="en-VN"/>
              <a:t>Thực hành</a:t>
            </a:r>
          </a:p>
        </p:txBody>
      </p:sp>
      <p:sp>
        <p:nvSpPr>
          <p:cNvPr id="2" name="Content Placeholder 2">
            <a:extLst>
              <a:ext uri="{FF2B5EF4-FFF2-40B4-BE49-F238E27FC236}">
                <a16:creationId xmlns:a16="http://schemas.microsoft.com/office/drawing/2014/main" id="{99B16DC1-0BF9-64D7-74E3-948992B12EF5}"/>
              </a:ext>
            </a:extLst>
          </p:cNvPr>
          <p:cNvSpPr txBox="1">
            <a:spLocks/>
          </p:cNvSpPr>
          <p:nvPr/>
        </p:nvSpPr>
        <p:spPr bwMode="auto">
          <a:xfrm>
            <a:off x="158121" y="1160623"/>
            <a:ext cx="73737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10000"/>
              </a:lnSpc>
              <a:spcBef>
                <a:spcPts val="600"/>
              </a:spcBef>
              <a:spcAft>
                <a:spcPts val="600"/>
              </a:spcAft>
              <a:buNone/>
            </a:pPr>
            <a:r>
              <a:rPr lang="en-US" sz="2000" b="1">
                <a:latin typeface="Cambria" panose="02040503050406030204" pitchFamily="18" charset="0"/>
                <a:cs typeface="Courier New" panose="02070309020205020404" pitchFamily="49" charset="0"/>
              </a:rPr>
              <a:t>Xây dựng cây quyết định và rút ra tập luật từ cây</a:t>
            </a:r>
            <a:endParaRPr lang="en-US" sz="2000">
              <a:latin typeface="Cambria" panose="02040503050406030204" pitchFamily="18" charset="0"/>
              <a:cs typeface="Courier New" panose="02070309020205020404" pitchFamily="49" charset="0"/>
            </a:endParaRPr>
          </a:p>
        </p:txBody>
      </p:sp>
      <p:pic>
        <p:nvPicPr>
          <p:cNvPr id="2050" name="Picture 2">
            <a:extLst>
              <a:ext uri="{FF2B5EF4-FFF2-40B4-BE49-F238E27FC236}">
                <a16:creationId xmlns:a16="http://schemas.microsoft.com/office/drawing/2014/main" id="{2ADC5DEB-3724-84C6-F1F6-DE1081685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21" r="10218"/>
          <a:stretch/>
        </p:blipFill>
        <p:spPr bwMode="auto">
          <a:xfrm>
            <a:off x="-110596" y="1670075"/>
            <a:ext cx="5306513" cy="44012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7D2403-911C-E4F7-429F-D06F39EBB490}"/>
              </a:ext>
            </a:extLst>
          </p:cNvPr>
          <p:cNvSpPr txBox="1"/>
          <p:nvPr/>
        </p:nvSpPr>
        <p:spPr>
          <a:xfrm>
            <a:off x="5334000" y="1957663"/>
            <a:ext cx="6858000" cy="4401205"/>
          </a:xfrm>
          <a:prstGeom prst="rect">
            <a:avLst/>
          </a:prstGeom>
          <a:noFill/>
        </p:spPr>
        <p:txBody>
          <a:bodyPr wrap="square" rtlCol="0">
            <a:spAutoFit/>
          </a:bodyPr>
          <a:lstStyle/>
          <a:p>
            <a:r>
              <a:rPr lang="vi-VN" sz="2000">
                <a:latin typeface="Cambria" panose="02040503050406030204" pitchFamily="18" charset="0"/>
              </a:rPr>
              <a:t>Tập luật rút ra được từ cây quyết định:</a:t>
            </a:r>
          </a:p>
          <a:p>
            <a:pPr marL="342900" indent="-342900">
              <a:buAutoNum type="arabicPeriod"/>
            </a:pPr>
            <a:r>
              <a:rPr lang="vi-VN" sz="2000" b="1">
                <a:latin typeface="Cambria" panose="02040503050406030204" pitchFamily="18" charset="0"/>
              </a:rPr>
              <a:t>IF</a:t>
            </a:r>
            <a:r>
              <a:rPr lang="vi-VN" sz="2000">
                <a:latin typeface="Cambria" panose="02040503050406030204" pitchFamily="18" charset="0"/>
              </a:rPr>
              <a:t> </a:t>
            </a:r>
            <a:r>
              <a:rPr lang="vi-VN" sz="2000" b="1">
                <a:solidFill>
                  <a:srgbClr val="00B050"/>
                </a:solidFill>
                <a:latin typeface="Cambria" panose="02040503050406030204" pitchFamily="18" charset="0"/>
              </a:rPr>
              <a:t>(Project = 'Có') </a:t>
            </a:r>
            <a:r>
              <a:rPr lang="vi-VN" sz="2000" b="1">
                <a:latin typeface="Cambria" panose="02040503050406030204" pitchFamily="18" charset="0"/>
              </a:rPr>
              <a:t>THEN</a:t>
            </a:r>
            <a:r>
              <a:rPr lang="vi-VN" sz="2000">
                <a:latin typeface="Cambria" panose="02040503050406030204" pitchFamily="18" charset="0"/>
              </a:rPr>
              <a:t> </a:t>
            </a:r>
            <a:r>
              <a:rPr lang="vi-VN" sz="2000" b="1">
                <a:solidFill>
                  <a:srgbClr val="FF0000"/>
                </a:solidFill>
                <a:latin typeface="Cambria" panose="02040503050406030204" pitchFamily="18" charset="0"/>
              </a:rPr>
              <a:t>Result = 'Đồng ý’</a:t>
            </a:r>
          </a:p>
          <a:p>
            <a:endParaRPr lang="vi-VN" sz="2000">
              <a:latin typeface="Cambria" panose="02040503050406030204" pitchFamily="18" charset="0"/>
            </a:endParaRPr>
          </a:p>
          <a:p>
            <a:r>
              <a:rPr lang="vi-VN" sz="2000">
                <a:latin typeface="Cambria" panose="02040503050406030204" pitchFamily="18" charset="0"/>
              </a:rPr>
              <a:t>2. </a:t>
            </a:r>
            <a:r>
              <a:rPr lang="vi-VN" sz="2000" b="1">
                <a:latin typeface="Cambria" panose="02040503050406030204" pitchFamily="18" charset="0"/>
              </a:rPr>
              <a:t>IF</a:t>
            </a:r>
            <a:r>
              <a:rPr lang="vi-VN" sz="2000">
                <a:latin typeface="Cambria" panose="02040503050406030204" pitchFamily="18" charset="0"/>
              </a:rPr>
              <a:t> </a:t>
            </a:r>
            <a:r>
              <a:rPr lang="vi-VN" sz="2000" b="1">
                <a:solidFill>
                  <a:srgbClr val="00B050"/>
                </a:solidFill>
                <a:latin typeface="Cambria" panose="02040503050406030204" pitchFamily="18" charset="0"/>
              </a:rPr>
              <a:t>(Project = 'Không') &amp; (Level &lt;=2.5 ('Trung tâm tin học' | 'Cao Đẳng')) </a:t>
            </a:r>
            <a:r>
              <a:rPr lang="vi-VN" sz="2000" b="1">
                <a:latin typeface="Cambria" panose="02040503050406030204" pitchFamily="18" charset="0"/>
              </a:rPr>
              <a:t>THEN</a:t>
            </a:r>
            <a:r>
              <a:rPr lang="vi-VN" sz="2000">
                <a:latin typeface="Cambria" panose="02040503050406030204" pitchFamily="18" charset="0"/>
              </a:rPr>
              <a:t> </a:t>
            </a:r>
            <a:r>
              <a:rPr lang="vi-VN" sz="2000" b="1">
                <a:solidFill>
                  <a:srgbClr val="FF0000"/>
                </a:solidFill>
                <a:latin typeface="Cambria" panose="02040503050406030204" pitchFamily="18" charset="0"/>
              </a:rPr>
              <a:t>Result = 'Từ chối’</a:t>
            </a:r>
          </a:p>
          <a:p>
            <a:endParaRPr lang="vi-VN" sz="2000">
              <a:latin typeface="Cambria" panose="02040503050406030204" pitchFamily="18" charset="0"/>
            </a:endParaRPr>
          </a:p>
          <a:p>
            <a:r>
              <a:rPr lang="vi-VN" sz="2000">
                <a:latin typeface="Cambria" panose="02040503050406030204" pitchFamily="18" charset="0"/>
              </a:rPr>
              <a:t>3. </a:t>
            </a:r>
            <a:r>
              <a:rPr lang="vi-VN" sz="2000" b="1">
                <a:latin typeface="Cambria" panose="02040503050406030204" pitchFamily="18" charset="0"/>
              </a:rPr>
              <a:t>IF</a:t>
            </a:r>
            <a:r>
              <a:rPr lang="vi-VN" sz="2000">
                <a:latin typeface="Cambria" panose="02040503050406030204" pitchFamily="18" charset="0"/>
              </a:rPr>
              <a:t> </a:t>
            </a:r>
            <a:r>
              <a:rPr lang="vi-VN" sz="2000" b="1">
                <a:solidFill>
                  <a:srgbClr val="00B050"/>
                </a:solidFill>
                <a:latin typeface="Cambria" panose="02040503050406030204" pitchFamily="18" charset="0"/>
              </a:rPr>
              <a:t>(Project = 'Không') &amp; (Level = 'Đại học') &amp; (Top_Train = Có) </a:t>
            </a:r>
            <a:r>
              <a:rPr lang="vi-VN" sz="2000" b="1">
                <a:latin typeface="Cambria" panose="02040503050406030204" pitchFamily="18" charset="0"/>
              </a:rPr>
              <a:t>THEN</a:t>
            </a:r>
            <a:r>
              <a:rPr lang="vi-VN" sz="2000">
                <a:latin typeface="Cambria" panose="02040503050406030204" pitchFamily="18" charset="0"/>
              </a:rPr>
              <a:t> </a:t>
            </a:r>
            <a:r>
              <a:rPr lang="vi-VN" sz="2000" b="1">
                <a:solidFill>
                  <a:srgbClr val="FF0000"/>
                </a:solidFill>
                <a:latin typeface="Cambria" panose="02040503050406030204" pitchFamily="18" charset="0"/>
              </a:rPr>
              <a:t>Result = 'Đồng ý’</a:t>
            </a:r>
          </a:p>
          <a:p>
            <a:endParaRPr lang="vi-VN" sz="2000">
              <a:latin typeface="Cambria" panose="02040503050406030204" pitchFamily="18" charset="0"/>
            </a:endParaRPr>
          </a:p>
          <a:p>
            <a:r>
              <a:rPr lang="vi-VN" sz="2000">
                <a:latin typeface="Cambria" panose="02040503050406030204" pitchFamily="18" charset="0"/>
              </a:rPr>
              <a:t>4. </a:t>
            </a:r>
            <a:r>
              <a:rPr lang="vi-VN" sz="2000" b="1">
                <a:latin typeface="Cambria" panose="02040503050406030204" pitchFamily="18" charset="0"/>
              </a:rPr>
              <a:t>IF</a:t>
            </a:r>
            <a:r>
              <a:rPr lang="vi-VN" sz="2000">
                <a:latin typeface="Cambria" panose="02040503050406030204" pitchFamily="18" charset="0"/>
              </a:rPr>
              <a:t> </a:t>
            </a:r>
            <a:r>
              <a:rPr lang="vi-VN" sz="2000" b="1">
                <a:solidFill>
                  <a:srgbClr val="00B050"/>
                </a:solidFill>
                <a:latin typeface="Cambria" panose="02040503050406030204" pitchFamily="18" charset="0"/>
              </a:rPr>
              <a:t>(Project = 'Không') &amp; (Level = 'Đại học') &amp; (Top_Train = Không) &amp; (Year &gt;1) </a:t>
            </a:r>
            <a:r>
              <a:rPr lang="vi-VN" sz="2000" b="1">
                <a:latin typeface="Cambria" panose="02040503050406030204" pitchFamily="18" charset="0"/>
              </a:rPr>
              <a:t>THEN</a:t>
            </a:r>
            <a:r>
              <a:rPr lang="vi-VN" sz="2000">
                <a:solidFill>
                  <a:srgbClr val="FF0000"/>
                </a:solidFill>
                <a:latin typeface="Cambria" panose="02040503050406030204" pitchFamily="18" charset="0"/>
              </a:rPr>
              <a:t> </a:t>
            </a:r>
            <a:r>
              <a:rPr lang="vi-VN" sz="2000" b="1">
                <a:solidFill>
                  <a:srgbClr val="FF0000"/>
                </a:solidFill>
                <a:latin typeface="Cambria" panose="02040503050406030204" pitchFamily="18" charset="0"/>
              </a:rPr>
              <a:t>Result = 'Đồng ý’</a:t>
            </a:r>
          </a:p>
          <a:p>
            <a:endParaRPr lang="vi-VN" sz="2000">
              <a:latin typeface="Cambria" panose="02040503050406030204" pitchFamily="18" charset="0"/>
            </a:endParaRPr>
          </a:p>
          <a:p>
            <a:r>
              <a:rPr lang="vi-VN" sz="2000">
                <a:latin typeface="Cambria" panose="02040503050406030204" pitchFamily="18" charset="0"/>
              </a:rPr>
              <a:t>5. </a:t>
            </a:r>
            <a:r>
              <a:rPr lang="vi-VN" sz="2000" b="1">
                <a:latin typeface="Cambria" panose="02040503050406030204" pitchFamily="18" charset="0"/>
              </a:rPr>
              <a:t>IF</a:t>
            </a:r>
            <a:r>
              <a:rPr lang="vi-VN" sz="2000">
                <a:latin typeface="Cambria" panose="02040503050406030204" pitchFamily="18" charset="0"/>
              </a:rPr>
              <a:t> </a:t>
            </a:r>
            <a:r>
              <a:rPr lang="vi-VN" sz="2000" b="1">
                <a:solidFill>
                  <a:srgbClr val="00B050"/>
                </a:solidFill>
                <a:latin typeface="Cambria" panose="02040503050406030204" pitchFamily="18" charset="0"/>
              </a:rPr>
              <a:t>(Project = 'Không') &amp; (Level = 'Đại học') &amp; (Top_Train = Không) &amp; (Year &lt;= 1) </a:t>
            </a:r>
            <a:r>
              <a:rPr lang="vi-VN" sz="2000" b="1">
                <a:latin typeface="Cambria" panose="02040503050406030204" pitchFamily="18" charset="0"/>
              </a:rPr>
              <a:t>THEN</a:t>
            </a:r>
            <a:r>
              <a:rPr lang="vi-VN" sz="2000">
                <a:latin typeface="Cambria" panose="02040503050406030204" pitchFamily="18" charset="0"/>
              </a:rPr>
              <a:t> </a:t>
            </a:r>
            <a:r>
              <a:rPr lang="vi-VN" sz="2000" b="1">
                <a:solidFill>
                  <a:srgbClr val="FF0000"/>
                </a:solidFill>
                <a:latin typeface="Cambria" panose="02040503050406030204" pitchFamily="18" charset="0"/>
              </a:rPr>
              <a:t>Result = 'Từ chối' </a:t>
            </a:r>
            <a:endParaRPr lang="en-VN" sz="2000" b="1">
              <a:solidFill>
                <a:srgbClr val="FF0000"/>
              </a:solidFill>
              <a:latin typeface="Cambria" panose="02040503050406030204" pitchFamily="18" charset="0"/>
            </a:endParaRPr>
          </a:p>
        </p:txBody>
      </p:sp>
    </p:spTree>
    <p:extLst>
      <p:ext uri="{BB962C8B-B14F-4D97-AF65-F5344CB8AC3E}">
        <p14:creationId xmlns:p14="http://schemas.microsoft.com/office/powerpoint/2010/main" val="4280525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4E055D1-521E-B0D1-3343-D7E3173B066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0E10FBD-0D70-0EA9-C442-B15F7DC9EDD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038CF9AF-7C13-779E-4F3C-FF308CECC5D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3D936AE6-2B94-952A-A46E-B2A76D0023A8}"/>
              </a:ext>
            </a:extLst>
          </p:cNvPr>
          <p:cNvSpPr>
            <a:spLocks noGrp="1"/>
          </p:cNvSpPr>
          <p:nvPr>
            <p:ph type="title"/>
          </p:nvPr>
        </p:nvSpPr>
        <p:spPr/>
        <p:txBody>
          <a:bodyPr/>
          <a:lstStyle/>
          <a:p>
            <a:r>
              <a:rPr lang="en-VN"/>
              <a:t>Thực hành</a:t>
            </a:r>
          </a:p>
        </p:txBody>
      </p:sp>
      <p:sp>
        <p:nvSpPr>
          <p:cNvPr id="2" name="Content Placeholder 2">
            <a:extLst>
              <a:ext uri="{FF2B5EF4-FFF2-40B4-BE49-F238E27FC236}">
                <a16:creationId xmlns:a16="http://schemas.microsoft.com/office/drawing/2014/main" id="{1E9E8760-A628-1E22-6BAA-D10B66E4100D}"/>
              </a:ext>
            </a:extLst>
          </p:cNvPr>
          <p:cNvSpPr txBox="1">
            <a:spLocks/>
          </p:cNvSpPr>
          <p:nvPr/>
        </p:nvSpPr>
        <p:spPr bwMode="auto">
          <a:xfrm>
            <a:off x="158121" y="1160623"/>
            <a:ext cx="1089087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10000"/>
              </a:lnSpc>
              <a:spcBef>
                <a:spcPts val="600"/>
              </a:spcBef>
              <a:spcAft>
                <a:spcPts val="600"/>
              </a:spcAft>
              <a:buNone/>
            </a:pPr>
            <a:r>
              <a:rPr lang="en-US" sz="2000" b="1">
                <a:latin typeface="Cambria" panose="02040503050406030204" pitchFamily="18" charset="0"/>
                <a:cs typeface="Courier New" panose="02070309020205020404" pitchFamily="49" charset="0"/>
              </a:rPr>
              <a:t>Cho biết với hồ sơ sau thì dựa trên cây quyết định phân vào lớp nào? </a:t>
            </a:r>
            <a:endParaRPr lang="en-US" sz="2000">
              <a:latin typeface="Cambria" panose="02040503050406030204" pitchFamily="18" charset="0"/>
              <a:cs typeface="Courier New" panose="02070309020205020404" pitchFamily="49" charset="0"/>
            </a:endParaRPr>
          </a:p>
        </p:txBody>
      </p:sp>
      <p:pic>
        <p:nvPicPr>
          <p:cNvPr id="2050" name="Picture 2">
            <a:extLst>
              <a:ext uri="{FF2B5EF4-FFF2-40B4-BE49-F238E27FC236}">
                <a16:creationId xmlns:a16="http://schemas.microsoft.com/office/drawing/2014/main" id="{E229E973-6ACC-7BE2-D851-07B3ACBE49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21" r="10218"/>
          <a:stretch/>
        </p:blipFill>
        <p:spPr bwMode="auto">
          <a:xfrm>
            <a:off x="5334000" y="1694023"/>
            <a:ext cx="6172200" cy="51192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D167318-985C-F580-2B42-811B8A3A060C}"/>
              </a:ext>
            </a:extLst>
          </p:cNvPr>
          <p:cNvSpPr txBox="1"/>
          <p:nvPr/>
        </p:nvSpPr>
        <p:spPr>
          <a:xfrm>
            <a:off x="1222061" y="1780141"/>
            <a:ext cx="3048000" cy="2246769"/>
          </a:xfrm>
          <a:prstGeom prst="rect">
            <a:avLst/>
          </a:prstGeom>
          <a:noFill/>
        </p:spPr>
        <p:txBody>
          <a:bodyPr wrap="square" rtlCol="0">
            <a:spAutoFit/>
          </a:bodyPr>
          <a:lstStyle/>
          <a:p>
            <a:r>
              <a:rPr lang="vi-VN" sz="2000" b="1">
                <a:latin typeface="Cambria" panose="02040503050406030204" pitchFamily="18" charset="0"/>
              </a:rPr>
              <a:t>Hồ sơ 1:  </a:t>
            </a:r>
          </a:p>
          <a:p>
            <a:pPr marL="342900" indent="-342900">
              <a:buFontTx/>
              <a:buChar char="-"/>
            </a:pPr>
            <a:r>
              <a:rPr lang="vi-VN" sz="2000">
                <a:latin typeface="Cambria" panose="02040503050406030204" pitchFamily="18" charset="0"/>
              </a:rPr>
              <a:t>ID: 1725</a:t>
            </a:r>
          </a:p>
          <a:p>
            <a:pPr marL="342900" indent="-342900">
              <a:buFontTx/>
              <a:buChar char="-"/>
            </a:pPr>
            <a:r>
              <a:rPr lang="vi-VN" sz="2000">
                <a:latin typeface="Cambria" panose="02040503050406030204" pitchFamily="18" charset="0"/>
              </a:rPr>
              <a:t>Sex: Nam</a:t>
            </a:r>
          </a:p>
          <a:p>
            <a:pPr marL="342900" indent="-342900">
              <a:buFontTx/>
              <a:buChar char="-"/>
            </a:pPr>
            <a:r>
              <a:rPr lang="vi-VN" sz="2000">
                <a:latin typeface="Cambria" panose="02040503050406030204" pitchFamily="18" charset="0"/>
              </a:rPr>
              <a:t>Level: Đại học</a:t>
            </a:r>
          </a:p>
          <a:p>
            <a:pPr marL="342900" indent="-342900">
              <a:buFontTx/>
              <a:buChar char="-"/>
            </a:pPr>
            <a:r>
              <a:rPr lang="vi-VN" sz="2000">
                <a:latin typeface="Cambria" panose="02040503050406030204" pitchFamily="18" charset="0"/>
              </a:rPr>
              <a:t>Top_Train: Không</a:t>
            </a:r>
          </a:p>
          <a:p>
            <a:pPr marL="342900" indent="-342900">
              <a:buFontTx/>
              <a:buChar char="-"/>
            </a:pPr>
            <a:r>
              <a:rPr lang="vi-VN" sz="2000">
                <a:latin typeface="Cambria" panose="02040503050406030204" pitchFamily="18" charset="0"/>
              </a:rPr>
              <a:t>Year: 0</a:t>
            </a:r>
          </a:p>
          <a:p>
            <a:pPr marL="342900" indent="-342900">
              <a:buFontTx/>
              <a:buChar char="-"/>
            </a:pPr>
            <a:r>
              <a:rPr lang="vi-VN" sz="2000">
                <a:latin typeface="Cambria" panose="02040503050406030204" pitchFamily="18" charset="0"/>
              </a:rPr>
              <a:t>Project: Không</a:t>
            </a:r>
            <a:endParaRPr lang="en-VN" sz="2000" b="1">
              <a:solidFill>
                <a:srgbClr val="FF0000"/>
              </a:solidFill>
              <a:latin typeface="Cambria" panose="02040503050406030204" pitchFamily="18" charset="0"/>
            </a:endParaRPr>
          </a:p>
        </p:txBody>
      </p:sp>
      <p:sp>
        <p:nvSpPr>
          <p:cNvPr id="5" name="TextBox 4">
            <a:extLst>
              <a:ext uri="{FF2B5EF4-FFF2-40B4-BE49-F238E27FC236}">
                <a16:creationId xmlns:a16="http://schemas.microsoft.com/office/drawing/2014/main" id="{36C8029D-4330-8C2A-3F16-8DB93421A57A}"/>
              </a:ext>
            </a:extLst>
          </p:cNvPr>
          <p:cNvSpPr txBox="1"/>
          <p:nvPr/>
        </p:nvSpPr>
        <p:spPr>
          <a:xfrm>
            <a:off x="1204572" y="4289939"/>
            <a:ext cx="3048000" cy="2246769"/>
          </a:xfrm>
          <a:prstGeom prst="rect">
            <a:avLst/>
          </a:prstGeom>
          <a:noFill/>
        </p:spPr>
        <p:txBody>
          <a:bodyPr wrap="square" rtlCol="0">
            <a:spAutoFit/>
          </a:bodyPr>
          <a:lstStyle/>
          <a:p>
            <a:r>
              <a:rPr lang="vi-VN" sz="2000" b="1">
                <a:latin typeface="Cambria" panose="02040503050406030204" pitchFamily="18" charset="0"/>
              </a:rPr>
              <a:t>Hồ sơ 2:  </a:t>
            </a:r>
          </a:p>
          <a:p>
            <a:pPr marL="342900" indent="-342900">
              <a:buFontTx/>
              <a:buChar char="-"/>
            </a:pPr>
            <a:r>
              <a:rPr lang="vi-VN" sz="2000">
                <a:latin typeface="Cambria" panose="02040503050406030204" pitchFamily="18" charset="0"/>
              </a:rPr>
              <a:t>ID: 9909</a:t>
            </a:r>
          </a:p>
          <a:p>
            <a:pPr marL="342900" indent="-342900">
              <a:buFontTx/>
              <a:buChar char="-"/>
            </a:pPr>
            <a:r>
              <a:rPr lang="vi-VN" sz="2000">
                <a:latin typeface="Cambria" panose="02040503050406030204" pitchFamily="18" charset="0"/>
              </a:rPr>
              <a:t>Sex: Nữ</a:t>
            </a:r>
          </a:p>
          <a:p>
            <a:pPr marL="342900" indent="-342900">
              <a:buFontTx/>
              <a:buChar char="-"/>
            </a:pPr>
            <a:r>
              <a:rPr lang="vi-VN" sz="2000">
                <a:latin typeface="Cambria" panose="02040503050406030204" pitchFamily="18" charset="0"/>
              </a:rPr>
              <a:t>Level: Cao đẳng</a:t>
            </a:r>
          </a:p>
          <a:p>
            <a:pPr marL="342900" indent="-342900">
              <a:buFontTx/>
              <a:buChar char="-"/>
            </a:pPr>
            <a:r>
              <a:rPr lang="vi-VN" sz="2000">
                <a:latin typeface="Cambria" panose="02040503050406030204" pitchFamily="18" charset="0"/>
              </a:rPr>
              <a:t>Top_Train: Không</a:t>
            </a:r>
          </a:p>
          <a:p>
            <a:pPr marL="342900" indent="-342900">
              <a:buFontTx/>
              <a:buChar char="-"/>
            </a:pPr>
            <a:r>
              <a:rPr lang="vi-VN" sz="2000">
                <a:latin typeface="Cambria" panose="02040503050406030204" pitchFamily="18" charset="0"/>
              </a:rPr>
              <a:t>Year: 0</a:t>
            </a:r>
          </a:p>
          <a:p>
            <a:pPr marL="342900" indent="-342900">
              <a:buFontTx/>
              <a:buChar char="-"/>
            </a:pPr>
            <a:r>
              <a:rPr lang="vi-VN" sz="2000">
                <a:latin typeface="Cambria" panose="02040503050406030204" pitchFamily="18" charset="0"/>
              </a:rPr>
              <a:t>Project: Có</a:t>
            </a:r>
            <a:endParaRPr lang="en-VN" sz="2000" b="1">
              <a:solidFill>
                <a:srgbClr val="FF0000"/>
              </a:solidFill>
              <a:latin typeface="Cambria" panose="02040503050406030204" pitchFamily="18" charset="0"/>
            </a:endParaRPr>
          </a:p>
        </p:txBody>
      </p:sp>
    </p:spTree>
    <p:extLst>
      <p:ext uri="{BB962C8B-B14F-4D97-AF65-F5344CB8AC3E}">
        <p14:creationId xmlns:p14="http://schemas.microsoft.com/office/powerpoint/2010/main" val="4082962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2">
            <a:extLst>
              <a:ext uri="{FF2B5EF4-FFF2-40B4-BE49-F238E27FC236}">
                <a16:creationId xmlns:a16="http://schemas.microsoft.com/office/drawing/2014/main" id="{D96BBC52-2AE2-3BF2-53F8-5732B2ADBB82}"/>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46252BFB-6F12-4719-43FF-76873A757790}"/>
              </a:ext>
            </a:extLst>
          </p:cNvPr>
          <p:cNvSpPr>
            <a:spLocks noGrp="1"/>
          </p:cNvSpPr>
          <p:nvPr>
            <p:ph type="title"/>
          </p:nvPr>
        </p:nvSpPr>
        <p:spPr/>
        <p:txBody>
          <a:bodyPr/>
          <a:lstStyle/>
          <a:p>
            <a:r>
              <a:rPr lang="en-VN">
                <a:latin typeface="+mn-lt"/>
              </a:rPr>
              <a:t>Data Mining Model</a:t>
            </a:r>
          </a:p>
        </p:txBody>
      </p:sp>
      <p:sp>
        <p:nvSpPr>
          <p:cNvPr id="7" name="TextBox 6">
            <a:extLst>
              <a:ext uri="{FF2B5EF4-FFF2-40B4-BE49-F238E27FC236}">
                <a16:creationId xmlns:a16="http://schemas.microsoft.com/office/drawing/2014/main" id="{277302C1-8D3D-83AD-8E8E-572B8EC1DD8A}"/>
              </a:ext>
            </a:extLst>
          </p:cNvPr>
          <p:cNvSpPr txBox="1"/>
          <p:nvPr/>
        </p:nvSpPr>
        <p:spPr>
          <a:xfrm>
            <a:off x="233587" y="1410775"/>
            <a:ext cx="5316313" cy="2970813"/>
          </a:xfrm>
          <a:prstGeom prst="rect">
            <a:avLst/>
          </a:prstGeom>
          <a:noFill/>
        </p:spPr>
        <p:txBody>
          <a:bodyPr wrap="square">
            <a:spAutoFit/>
          </a:bodyPr>
          <a:lstStyle/>
          <a:p>
            <a:pPr algn="just">
              <a:lnSpc>
                <a:spcPct val="107000"/>
              </a:lnSpc>
              <a:spcAft>
                <a:spcPts val="1067"/>
              </a:spcAft>
            </a:pPr>
            <a:r>
              <a:rPr lang="vi-VN" sz="2400" b="1">
                <a:latin typeface="Cambria" panose="02040503050406030204" pitchFamily="18" charset="0"/>
              </a:rPr>
              <a:t>Mô hình dự đoán (Predictive Models)</a:t>
            </a:r>
            <a:r>
              <a:rPr lang="vi-VN" sz="2400">
                <a:latin typeface="Cambria" panose="02040503050406030204" pitchFamily="18" charset="0"/>
              </a:rPr>
              <a:t>: Loại mô hình này sử dụng dữ liệu lịch sử để dự đoán các giá trị hoặc xu hướng trong tương lai. </a:t>
            </a:r>
          </a:p>
          <a:p>
            <a:pPr algn="just">
              <a:lnSpc>
                <a:spcPct val="107000"/>
              </a:lnSpc>
              <a:spcAft>
                <a:spcPts val="1067"/>
              </a:spcAft>
            </a:pPr>
            <a:r>
              <a:rPr lang="vi-VN" sz="2400">
                <a:latin typeface="Cambria" panose="02040503050406030204" pitchFamily="18" charset="0"/>
              </a:rPr>
              <a:t>Ví dụ, mô hình hồi quy được sử dụng để dự đoán giá cả hoặc xu hướng thị trường dựa trên các dữ liệu đã có</a:t>
            </a:r>
            <a:endParaRPr lang="en-VN">
              <a:latin typeface="Cambria" panose="02040503050406030204" pitchFamily="18" charset="0"/>
              <a:ea typeface="DengXian" panose="02010600030101010101" pitchFamily="2" charset="-122"/>
              <a:cs typeface="Times New Roman" panose="02020603050405020304" pitchFamily="18" charset="0"/>
            </a:endParaRPr>
          </a:p>
        </p:txBody>
      </p:sp>
      <p:pic>
        <p:nvPicPr>
          <p:cNvPr id="2050" name="Picture 2" descr="Data Mining Models">
            <a:extLst>
              <a:ext uri="{FF2B5EF4-FFF2-40B4-BE49-F238E27FC236}">
                <a16:creationId xmlns:a16="http://schemas.microsoft.com/office/drawing/2014/main" id="{5B14CE18-7259-CA54-2DBF-B31B0CEB4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0" y="4329264"/>
            <a:ext cx="6337300" cy="24666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F44AC3-34CF-1C8E-EE8C-C9897AC91E74}"/>
              </a:ext>
            </a:extLst>
          </p:cNvPr>
          <p:cNvSpPr txBox="1"/>
          <p:nvPr/>
        </p:nvSpPr>
        <p:spPr>
          <a:xfrm>
            <a:off x="6477000" y="1295400"/>
            <a:ext cx="5316313" cy="3467488"/>
          </a:xfrm>
          <a:prstGeom prst="rect">
            <a:avLst/>
          </a:prstGeom>
          <a:noFill/>
        </p:spPr>
        <p:txBody>
          <a:bodyPr wrap="square">
            <a:spAutoFit/>
          </a:bodyPr>
          <a:lstStyle/>
          <a:p>
            <a:pPr algn="just">
              <a:lnSpc>
                <a:spcPct val="107000"/>
              </a:lnSpc>
              <a:spcAft>
                <a:spcPts val="1067"/>
              </a:spcAft>
            </a:pPr>
            <a:r>
              <a:rPr lang="vi-VN" sz="2200" b="1">
                <a:latin typeface="Cambria" panose="02040503050406030204" pitchFamily="18" charset="0"/>
              </a:rPr>
              <a:t>Mô hình mô tả (Descriptive Models)</a:t>
            </a:r>
            <a:r>
              <a:rPr lang="vi-VN" sz="2200">
                <a:latin typeface="Cambria" panose="02040503050406030204" pitchFamily="18" charset="0"/>
              </a:rPr>
              <a:t>: Loại mô hình này tập trung vào việc mô tả các mẫu dữ liệu và mối quan hệ giữa các biến số mà không nhất thiết phải đưa ra dự đoán. </a:t>
            </a:r>
          </a:p>
          <a:p>
            <a:pPr algn="just">
              <a:lnSpc>
                <a:spcPct val="107000"/>
              </a:lnSpc>
              <a:spcAft>
                <a:spcPts val="1067"/>
              </a:spcAft>
            </a:pPr>
            <a:r>
              <a:rPr lang="vi-VN" sz="2200">
                <a:latin typeface="Cambria" panose="02040503050406030204" pitchFamily="18" charset="0"/>
              </a:rPr>
              <a:t>Mô hình dựa trên luật kết hợp là một ví dụ, trong đó các nhà phân tích tìm kiếm các yếu tố thường xuất hiện cùng nhau trong dữ liệu.</a:t>
            </a:r>
            <a:endParaRPr lang="en-VN" sz="2200">
              <a:latin typeface="Cambria" panose="020405030504060302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4714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D3614-1A47-5A01-FD95-01635D5C33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C853A-FB5F-D371-EB5D-BDBCB2AB0818}"/>
              </a:ext>
            </a:extLst>
          </p:cNvPr>
          <p:cNvSpPr>
            <a:spLocks noGrp="1"/>
          </p:cNvSpPr>
          <p:nvPr>
            <p:ph type="title"/>
          </p:nvPr>
        </p:nvSpPr>
        <p:spPr/>
        <p:txBody>
          <a:bodyPr>
            <a:normAutofit/>
          </a:bodyPr>
          <a:lstStyle/>
          <a:p>
            <a:r>
              <a:rPr lang="en-VN" sz="4400">
                <a:solidFill>
                  <a:srgbClr val="FFC000"/>
                </a:solidFill>
              </a:rPr>
              <a:t>1.6 Bài tập chương 5</a:t>
            </a:r>
          </a:p>
        </p:txBody>
      </p:sp>
    </p:spTree>
    <p:extLst>
      <p:ext uri="{BB962C8B-B14F-4D97-AF65-F5344CB8AC3E}">
        <p14:creationId xmlns:p14="http://schemas.microsoft.com/office/powerpoint/2010/main" val="3658169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A6E46AD-0FDC-3C59-D394-310A8BB8021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27FC694-30E2-2DAE-E4D8-1027818B22B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587D0A6A-19DC-E163-03B6-8F7CFAC3B264}"/>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C3BCFC48-7DB0-184F-D19B-38C52ED89491}"/>
              </a:ext>
            </a:extLst>
          </p:cNvPr>
          <p:cNvSpPr>
            <a:spLocks noGrp="1"/>
          </p:cNvSpPr>
          <p:nvPr>
            <p:ph type="title"/>
          </p:nvPr>
        </p:nvSpPr>
        <p:spPr/>
        <p:txBody>
          <a:bodyPr/>
          <a:lstStyle/>
          <a:p>
            <a:r>
              <a:rPr lang="en-VN"/>
              <a:t>Bài tập chương 5</a:t>
            </a:r>
          </a:p>
        </p:txBody>
      </p:sp>
      <p:sp>
        <p:nvSpPr>
          <p:cNvPr id="5" name="Content Placeholder 3">
            <a:extLst>
              <a:ext uri="{FF2B5EF4-FFF2-40B4-BE49-F238E27FC236}">
                <a16:creationId xmlns:a16="http://schemas.microsoft.com/office/drawing/2014/main" id="{CCA30E62-4C9A-E5C7-8C14-FF1A92B1E3F1}"/>
              </a:ext>
            </a:extLst>
          </p:cNvPr>
          <p:cNvSpPr txBox="1">
            <a:spLocks/>
          </p:cNvSpPr>
          <p:nvPr/>
        </p:nvSpPr>
        <p:spPr>
          <a:xfrm>
            <a:off x="275543" y="1524000"/>
            <a:ext cx="11640913" cy="3323148"/>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4" indent="0">
              <a:buNone/>
            </a:pPr>
            <a:r>
              <a:rPr lang="vi-VN" b="1">
                <a:latin typeface="Cambria" panose="02040503050406030204" pitchFamily="18" charset="0"/>
              </a:rPr>
              <a:t>Dữ liệu Data_Bank.xlsx lưu trữ thông tin của 20 hồ sơ tín dụng của 20  khách hàng vay tiền tại 1 ngân hàng:</a:t>
            </a:r>
          </a:p>
          <a:p>
            <a:pPr marL="0" lvl="4" indent="0">
              <a:buNone/>
            </a:pPr>
            <a:r>
              <a:rPr lang="vi-VN">
                <a:latin typeface="Cambria" panose="02040503050406030204" pitchFamily="18" charset="0"/>
              </a:rPr>
              <a:t>1. </a:t>
            </a:r>
            <a:r>
              <a:rPr lang="vi-VN" b="1">
                <a:latin typeface="Cambria" panose="02040503050406030204" pitchFamily="18" charset="0"/>
              </a:rPr>
              <a:t>CustomerID</a:t>
            </a:r>
            <a:r>
              <a:rPr lang="vi-VN">
                <a:latin typeface="Cambria" panose="02040503050406030204" pitchFamily="18" charset="0"/>
              </a:rPr>
              <a:t>: Mã khách hàng</a:t>
            </a:r>
          </a:p>
          <a:p>
            <a:pPr marL="0" lvl="4" indent="0">
              <a:buNone/>
            </a:pPr>
            <a:r>
              <a:rPr lang="vi-VN">
                <a:latin typeface="Cambria" panose="02040503050406030204" pitchFamily="18" charset="0"/>
              </a:rPr>
              <a:t>2. </a:t>
            </a:r>
            <a:r>
              <a:rPr lang="vi-VN" b="1">
                <a:latin typeface="Cambria" panose="02040503050406030204" pitchFamily="18" charset="0"/>
              </a:rPr>
              <a:t>Age</a:t>
            </a:r>
            <a:r>
              <a:rPr lang="vi-VN">
                <a:latin typeface="Cambria" panose="02040503050406030204" pitchFamily="18" charset="0"/>
              </a:rPr>
              <a:t>: Khách hàng thuộc nhóm tuổi nào? (Young | Middle | Old) </a:t>
            </a:r>
          </a:p>
          <a:p>
            <a:pPr marL="0" lvl="4" indent="0">
              <a:buNone/>
            </a:pPr>
            <a:r>
              <a:rPr lang="vi-VN">
                <a:latin typeface="Cambria" panose="02040503050406030204" pitchFamily="18" charset="0"/>
              </a:rPr>
              <a:t>3. </a:t>
            </a:r>
            <a:r>
              <a:rPr lang="vi-VN" b="1">
                <a:latin typeface="Cambria" panose="02040503050406030204" pitchFamily="18" charset="0"/>
              </a:rPr>
              <a:t>Sex</a:t>
            </a:r>
            <a:r>
              <a:rPr lang="vi-VN">
                <a:latin typeface="Cambria" panose="02040503050406030204" pitchFamily="18" charset="0"/>
              </a:rPr>
              <a:t>: Giới tính của khách hàng (Male | Female)</a:t>
            </a:r>
          </a:p>
          <a:p>
            <a:pPr marL="0" lvl="4" indent="0">
              <a:buNone/>
            </a:pPr>
            <a:r>
              <a:rPr lang="vi-VN">
                <a:latin typeface="Cambria" panose="02040503050406030204" pitchFamily="18" charset="0"/>
              </a:rPr>
              <a:t>4. </a:t>
            </a:r>
            <a:r>
              <a:rPr lang="vi-VN" b="1">
                <a:latin typeface="Cambria" panose="02040503050406030204" pitchFamily="18" charset="0"/>
              </a:rPr>
              <a:t>Work</a:t>
            </a:r>
            <a:r>
              <a:rPr lang="vi-VN">
                <a:latin typeface="Cambria" panose="02040503050406030204" pitchFamily="18" charset="0"/>
              </a:rPr>
              <a:t>: Khách hàng có việc làm hay thất nghiệp? (Yes | No)</a:t>
            </a:r>
          </a:p>
          <a:p>
            <a:pPr marL="0" lvl="4" indent="0">
              <a:buNone/>
            </a:pPr>
            <a:r>
              <a:rPr lang="vi-VN">
                <a:latin typeface="Cambria" panose="02040503050406030204" pitchFamily="18" charset="0"/>
              </a:rPr>
              <a:t>5. </a:t>
            </a:r>
            <a:r>
              <a:rPr lang="vi-VN" b="1">
                <a:latin typeface="Cambria" panose="02040503050406030204" pitchFamily="18" charset="0"/>
              </a:rPr>
              <a:t>Own</a:t>
            </a:r>
            <a:r>
              <a:rPr lang="vi-VN">
                <a:latin typeface="Cambria" panose="02040503050406030204" pitchFamily="18" charset="0"/>
              </a:rPr>
              <a:t>_</a:t>
            </a:r>
            <a:r>
              <a:rPr lang="vi-VN" b="1">
                <a:latin typeface="Cambria" panose="02040503050406030204" pitchFamily="18" charset="0"/>
              </a:rPr>
              <a:t>House</a:t>
            </a:r>
            <a:r>
              <a:rPr lang="vi-VN">
                <a:latin typeface="Cambria" panose="02040503050406030204" pitchFamily="18" charset="0"/>
              </a:rPr>
              <a:t>: Khách hàng có chủ sở hữu căn nhà nào không? (Yes | No)</a:t>
            </a:r>
          </a:p>
          <a:p>
            <a:pPr marL="0" lvl="4" indent="0">
              <a:buNone/>
            </a:pPr>
            <a:r>
              <a:rPr lang="vi-VN">
                <a:latin typeface="Cambria" panose="02040503050406030204" pitchFamily="18" charset="0"/>
              </a:rPr>
              <a:t>6. </a:t>
            </a:r>
            <a:r>
              <a:rPr lang="vi-VN" b="1">
                <a:latin typeface="Cambria" panose="02040503050406030204" pitchFamily="18" charset="0"/>
              </a:rPr>
              <a:t>Scredit</a:t>
            </a:r>
            <a:r>
              <a:rPr lang="vi-VN">
                <a:latin typeface="Cambria" panose="02040503050406030204" pitchFamily="18" charset="0"/>
              </a:rPr>
              <a:t>_</a:t>
            </a:r>
            <a:r>
              <a:rPr lang="vi-VN" b="1">
                <a:latin typeface="Cambria" panose="02040503050406030204" pitchFamily="18" charset="0"/>
              </a:rPr>
              <a:t>Score</a:t>
            </a:r>
            <a:r>
              <a:rPr lang="vi-VN">
                <a:latin typeface="Cambria" panose="02040503050406030204" pitchFamily="18" charset="0"/>
              </a:rPr>
              <a:t>: Hạng tín dụng của khách hàng? (Low | Moderate | High)</a:t>
            </a:r>
          </a:p>
          <a:p>
            <a:pPr marL="0" lvl="4" indent="0">
              <a:buNone/>
            </a:pPr>
            <a:r>
              <a:rPr lang="vi-VN">
                <a:latin typeface="Cambria" panose="02040503050406030204" pitchFamily="18" charset="0"/>
              </a:rPr>
              <a:t>7. </a:t>
            </a:r>
            <a:r>
              <a:rPr lang="vi-VN" b="1">
                <a:latin typeface="Cambria" panose="02040503050406030204" pitchFamily="18" charset="0"/>
              </a:rPr>
              <a:t>Target</a:t>
            </a:r>
            <a:r>
              <a:rPr lang="vi-VN">
                <a:latin typeface="Cambria" panose="02040503050406030204" pitchFamily="18" charset="0"/>
              </a:rPr>
              <a:t>: Khách hàng này là Tốt (Good) - hay Xấu (Bad) khi cho khách hàng vay tiền?</a:t>
            </a:r>
          </a:p>
        </p:txBody>
      </p:sp>
    </p:spTree>
    <p:extLst>
      <p:ext uri="{BB962C8B-B14F-4D97-AF65-F5344CB8AC3E}">
        <p14:creationId xmlns:p14="http://schemas.microsoft.com/office/powerpoint/2010/main" val="2356632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6F60CB8-A088-7C33-128D-E56A4734016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C31C853-3E28-467C-B1DA-BA2F8A71113B}"/>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7862867C-3FE8-681B-938B-9D702BF3A2D2}"/>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E1676F2D-7B6F-F77A-2F50-2C29335C309F}"/>
              </a:ext>
            </a:extLst>
          </p:cNvPr>
          <p:cNvSpPr>
            <a:spLocks noGrp="1"/>
          </p:cNvSpPr>
          <p:nvPr>
            <p:ph type="title"/>
          </p:nvPr>
        </p:nvSpPr>
        <p:spPr/>
        <p:txBody>
          <a:bodyPr/>
          <a:lstStyle/>
          <a:p>
            <a:r>
              <a:rPr lang="en-VN"/>
              <a:t>Bài tập chương 5</a:t>
            </a:r>
          </a:p>
        </p:txBody>
      </p:sp>
      <p:pic>
        <p:nvPicPr>
          <p:cNvPr id="2" name="Picture 1">
            <a:extLst>
              <a:ext uri="{FF2B5EF4-FFF2-40B4-BE49-F238E27FC236}">
                <a16:creationId xmlns:a16="http://schemas.microsoft.com/office/drawing/2014/main" id="{8B59416E-587F-A243-C884-AD1A2EA3EEBB}"/>
              </a:ext>
            </a:extLst>
          </p:cNvPr>
          <p:cNvPicPr>
            <a:picLocks noChangeAspect="1"/>
          </p:cNvPicPr>
          <p:nvPr/>
        </p:nvPicPr>
        <p:blipFill>
          <a:blip r:embed="rId3"/>
          <a:stretch>
            <a:fillRect/>
          </a:stretch>
        </p:blipFill>
        <p:spPr>
          <a:xfrm>
            <a:off x="2019300" y="1180214"/>
            <a:ext cx="7239000" cy="5421843"/>
          </a:xfrm>
          <a:prstGeom prst="rect">
            <a:avLst/>
          </a:prstGeom>
        </p:spPr>
      </p:pic>
    </p:spTree>
    <p:extLst>
      <p:ext uri="{BB962C8B-B14F-4D97-AF65-F5344CB8AC3E}">
        <p14:creationId xmlns:p14="http://schemas.microsoft.com/office/powerpoint/2010/main" val="3733396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7638F5D-73C6-E0F4-E764-FA9B61341F3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D00F629-617E-4A2A-5C6D-4E47974446A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2FCA8401-AF30-729F-69EA-991C8063438E}"/>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6CA37F31-42AF-E721-A104-3EFFCF6F020A}"/>
              </a:ext>
            </a:extLst>
          </p:cNvPr>
          <p:cNvSpPr>
            <a:spLocks noGrp="1"/>
          </p:cNvSpPr>
          <p:nvPr>
            <p:ph type="title"/>
          </p:nvPr>
        </p:nvSpPr>
        <p:spPr/>
        <p:txBody>
          <a:bodyPr/>
          <a:lstStyle/>
          <a:p>
            <a:r>
              <a:rPr lang="en-VN"/>
              <a:t>Bài tập chương 5</a:t>
            </a:r>
          </a:p>
        </p:txBody>
      </p:sp>
      <p:sp>
        <p:nvSpPr>
          <p:cNvPr id="7" name="TextBox 6">
            <a:extLst>
              <a:ext uri="{FF2B5EF4-FFF2-40B4-BE49-F238E27FC236}">
                <a16:creationId xmlns:a16="http://schemas.microsoft.com/office/drawing/2014/main" id="{8373C71D-7DD6-B485-6B00-DEA2E47D95D5}"/>
              </a:ext>
            </a:extLst>
          </p:cNvPr>
          <p:cNvSpPr txBox="1"/>
          <p:nvPr/>
        </p:nvSpPr>
        <p:spPr>
          <a:xfrm>
            <a:off x="3792583" y="1184771"/>
            <a:ext cx="7866017" cy="4832092"/>
          </a:xfrm>
          <a:prstGeom prst="rect">
            <a:avLst/>
          </a:prstGeom>
          <a:noFill/>
        </p:spPr>
        <p:txBody>
          <a:bodyPr wrap="square">
            <a:spAutoFit/>
          </a:bodyPr>
          <a:lstStyle/>
          <a:p>
            <a:r>
              <a:rPr lang="en-VN" sz="2200" b="1">
                <a:latin typeface="Cambria" panose="02040503050406030204" pitchFamily="18" charset="0"/>
              </a:rPr>
              <a:t>YÊU CẦU:</a:t>
            </a:r>
          </a:p>
          <a:p>
            <a:r>
              <a:rPr lang="en-VN" sz="2200">
                <a:latin typeface="Cambria" panose="02040503050406030204" pitchFamily="18" charset="0"/>
              </a:rPr>
              <a:t>1. Đọc và xử lý tập dữ liệu để xây dựng được cây</a:t>
            </a:r>
          </a:p>
          <a:p>
            <a:r>
              <a:rPr lang="en-VN" sz="2200">
                <a:latin typeface="Cambria" panose="02040503050406030204" pitchFamily="18" charset="0"/>
              </a:rPr>
              <a:t>2. Xác định các thuộc tính mô tả: X - Thuộc tính phân lớp y</a:t>
            </a:r>
          </a:p>
          <a:p>
            <a:r>
              <a:rPr lang="en-VN" sz="2200">
                <a:latin typeface="Cambria" panose="02040503050406030204" pitchFamily="18" charset="0"/>
              </a:rPr>
              <a:t>3. Dựa vào tập dữ liệu Xây dựng cây quyết định:</a:t>
            </a:r>
          </a:p>
          <a:p>
            <a:r>
              <a:rPr lang="en-VN" sz="2200">
                <a:latin typeface="Cambria" panose="02040503050406030204" pitchFamily="18" charset="0"/>
              </a:rPr>
              <a:t>    - Độ đo Entropy - Hiển thị cây và tập luật rút ra được từ cây</a:t>
            </a:r>
          </a:p>
          <a:p>
            <a:r>
              <a:rPr lang="en-VN" sz="2200">
                <a:latin typeface="Cambria" panose="02040503050406030204" pitchFamily="18" charset="0"/>
              </a:rPr>
              <a:t>    - Độ đo Gini - Hiển thị cây và tập luật rút ra được từ cây</a:t>
            </a:r>
          </a:p>
          <a:p>
            <a:endParaRPr lang="en-VN" sz="2200">
              <a:latin typeface="Cambria" panose="02040503050406030204" pitchFamily="18" charset="0"/>
            </a:endParaRPr>
          </a:p>
          <a:p>
            <a:r>
              <a:rPr lang="en-VN" sz="2200">
                <a:latin typeface="Cambria" panose="02040503050406030204" pitchFamily="18" charset="0"/>
              </a:rPr>
              <a:t>4. Với hồ sơ như sau hãy cho biết KH này là Good hay Bad?</a:t>
            </a:r>
          </a:p>
          <a:p>
            <a:r>
              <a:rPr lang="en-VN" sz="2200">
                <a:latin typeface="Cambria" panose="02040503050406030204" pitchFamily="18" charset="0"/>
              </a:rPr>
              <a:t>    - CustomerID: C8888</a:t>
            </a:r>
          </a:p>
          <a:p>
            <a:r>
              <a:rPr lang="en-VN" sz="2200">
                <a:latin typeface="Cambria" panose="02040503050406030204" pitchFamily="18" charset="0"/>
              </a:rPr>
              <a:t>    - Age: Old</a:t>
            </a:r>
          </a:p>
          <a:p>
            <a:r>
              <a:rPr lang="en-VN" sz="2200">
                <a:latin typeface="Cambria" panose="02040503050406030204" pitchFamily="18" charset="0"/>
              </a:rPr>
              <a:t>    - Sex: Male</a:t>
            </a:r>
          </a:p>
          <a:p>
            <a:r>
              <a:rPr lang="en-VN" sz="2200">
                <a:latin typeface="Cambria" panose="02040503050406030204" pitchFamily="18" charset="0"/>
              </a:rPr>
              <a:t>    - Work: No</a:t>
            </a:r>
          </a:p>
          <a:p>
            <a:r>
              <a:rPr lang="en-VN" sz="2200">
                <a:latin typeface="Cambria" panose="02040503050406030204" pitchFamily="18" charset="0"/>
              </a:rPr>
              <a:t>    - Own_House: Yes</a:t>
            </a:r>
          </a:p>
          <a:p>
            <a:r>
              <a:rPr lang="en-VN" sz="2200">
                <a:latin typeface="Cambria" panose="02040503050406030204" pitchFamily="18" charset="0"/>
              </a:rPr>
              <a:t>    - Credit_Score: Moderate</a:t>
            </a:r>
          </a:p>
        </p:txBody>
      </p:sp>
      <p:pic>
        <p:nvPicPr>
          <p:cNvPr id="4098" name="Picture 2" descr="Decision tree: definition, functioning, and Python code">
            <a:extLst>
              <a:ext uri="{FF2B5EF4-FFF2-40B4-BE49-F238E27FC236}">
                <a16:creationId xmlns:a16="http://schemas.microsoft.com/office/drawing/2014/main" id="{D70313FE-DEAC-5900-AFA2-B2AED823C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36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0D8A298-D657-5561-B52A-5B7FF5EA8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9439" y="1371600"/>
            <a:ext cx="4914507" cy="440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2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2">
            <a:extLst>
              <a:ext uri="{FF2B5EF4-FFF2-40B4-BE49-F238E27FC236}">
                <a16:creationId xmlns:a16="http://schemas.microsoft.com/office/drawing/2014/main" id="{D96BBC52-2AE2-3BF2-53F8-5732B2ADBB82}"/>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Title 3">
            <a:extLst>
              <a:ext uri="{FF2B5EF4-FFF2-40B4-BE49-F238E27FC236}">
                <a16:creationId xmlns:a16="http://schemas.microsoft.com/office/drawing/2014/main" id="{6A0E9A2D-3341-31E9-F76C-759EA9C61173}"/>
              </a:ext>
            </a:extLst>
          </p:cNvPr>
          <p:cNvSpPr>
            <a:spLocks noGrp="1"/>
          </p:cNvSpPr>
          <p:nvPr>
            <p:ph type="title"/>
          </p:nvPr>
        </p:nvSpPr>
        <p:spPr/>
        <p:txBody>
          <a:bodyPr/>
          <a:lstStyle/>
          <a:p>
            <a:r>
              <a:rPr lang="en-VN"/>
              <a:t>Data Mining Model</a:t>
            </a:r>
          </a:p>
        </p:txBody>
      </p:sp>
      <p:pic>
        <p:nvPicPr>
          <p:cNvPr id="3074" name="Picture 2" descr="Data Mining Models">
            <a:extLst>
              <a:ext uri="{FF2B5EF4-FFF2-40B4-BE49-F238E27FC236}">
                <a16:creationId xmlns:a16="http://schemas.microsoft.com/office/drawing/2014/main" id="{CD4B251B-8EB4-61BB-4FC1-7B13EECE2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1091848"/>
            <a:ext cx="10133852" cy="5308952"/>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7987EB81-DCE6-95EF-7895-18EBD8B25E57}"/>
              </a:ext>
            </a:extLst>
          </p:cNvPr>
          <p:cNvSpPr/>
          <p:nvPr/>
        </p:nvSpPr>
        <p:spPr>
          <a:xfrm rot="16200000">
            <a:off x="1562101" y="5359153"/>
            <a:ext cx="762000" cy="3810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Rectangle 4">
            <a:extLst>
              <a:ext uri="{FF2B5EF4-FFF2-40B4-BE49-F238E27FC236}">
                <a16:creationId xmlns:a16="http://schemas.microsoft.com/office/drawing/2014/main" id="{008AFA0E-919B-CBD3-DEA9-0CA2EE68B80E}"/>
              </a:ext>
            </a:extLst>
          </p:cNvPr>
          <p:cNvSpPr/>
          <p:nvPr/>
        </p:nvSpPr>
        <p:spPr>
          <a:xfrm>
            <a:off x="990601" y="4508678"/>
            <a:ext cx="1905000" cy="6219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36241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6F64-E028-8C42-9AE3-E612A25DAA47}"/>
              </a:ext>
            </a:extLst>
          </p:cNvPr>
          <p:cNvSpPr>
            <a:spLocks noGrp="1"/>
          </p:cNvSpPr>
          <p:nvPr>
            <p:ph type="title"/>
          </p:nvPr>
        </p:nvSpPr>
        <p:spPr>
          <a:xfrm>
            <a:off x="76200" y="2438400"/>
            <a:ext cx="9144000" cy="2124077"/>
          </a:xfrm>
        </p:spPr>
        <p:txBody>
          <a:bodyPr>
            <a:normAutofit/>
          </a:bodyPr>
          <a:lstStyle/>
          <a:p>
            <a:r>
              <a:rPr lang="en-VN" sz="4000">
                <a:solidFill>
                  <a:srgbClr val="FFC000"/>
                </a:solidFill>
              </a:rPr>
              <a:t>1.2 Tổng quan về phân lớp dữ liệu</a:t>
            </a:r>
          </a:p>
        </p:txBody>
      </p:sp>
    </p:spTree>
    <p:extLst>
      <p:ext uri="{BB962C8B-B14F-4D97-AF65-F5344CB8AC3E}">
        <p14:creationId xmlns:p14="http://schemas.microsoft.com/office/powerpoint/2010/main" val="3690219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1" y="1199252"/>
            <a:ext cx="12039599" cy="1924948"/>
          </a:xfrm>
          <a:prstGeom prst="rect">
            <a:avLst/>
          </a:prstGeom>
          <a:noFill/>
          <a:ln>
            <a:noFill/>
          </a:ln>
        </p:spPr>
        <p:txBody>
          <a:bodyPr spcFirstLastPara="1" wrap="square" lIns="121900" tIns="121900" rIns="121900" bIns="121900" anchor="t" anchorCtr="0">
            <a:noAutofit/>
          </a:bodyPr>
          <a:lstStyle/>
          <a:p>
            <a:pPr marL="457189" indent="-457189" algn="just">
              <a:lnSpc>
                <a:spcPct val="120000"/>
              </a:lnSpc>
              <a:spcBef>
                <a:spcPts val="800"/>
              </a:spcBef>
              <a:spcAft>
                <a:spcPts val="800"/>
              </a:spcAft>
              <a:buFont typeface="Symbol" pitchFamily="2" charset="2"/>
              <a:buChar char=""/>
            </a:pPr>
            <a:r>
              <a:rPr lang="vi-VN" sz="2400" b="1">
                <a:latin typeface="Cambria" panose="02040503050406030204" pitchFamily="18" charset="0"/>
              </a:rPr>
              <a:t>Phân lớp dữ liệu (Classification) </a:t>
            </a:r>
            <a:r>
              <a:rPr lang="vi-VN" sz="2400">
                <a:latin typeface="Cambria" panose="02040503050406030204" pitchFamily="18" charset="0"/>
              </a:rPr>
              <a:t>là một trong những kỹ thuật phổ biến trong khai phá dữ liệu, thuộc nhóm các phương pháp dự đoán (Predictive). Mục tiêu của phân lớp dữ liệu là dự đoán nhãn hoặc loại của một mẫu dữ liệu dựa trên các đặc điểm đã biết của nó.</a:t>
            </a:r>
            <a:endParaRPr lang="en-VN" sz="2200">
              <a:latin typeface="Cambria" panose="02040503050406030204" pitchFamily="18" charset="0"/>
              <a:ea typeface="DengXian" panose="02010600030101010101" pitchFamily="2" charset="-122"/>
              <a:cs typeface="Times New Roman" panose="02020603050405020304" pitchFamily="18" charset="0"/>
            </a:endParaRPr>
          </a:p>
        </p:txBody>
      </p:sp>
      <p:sp>
        <p:nvSpPr>
          <p:cNvPr id="2" name="Rectangle 2">
            <a:extLst>
              <a:ext uri="{FF2B5EF4-FFF2-40B4-BE49-F238E27FC236}">
                <a16:creationId xmlns:a16="http://schemas.microsoft.com/office/drawing/2014/main" id="{D96BBC52-2AE2-3BF2-53F8-5732B2ADBB82}"/>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C2C4C963-9561-DC99-CDCD-B46A82612F85}"/>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9367EA6C-3AEA-7335-DC68-EF520DA8545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F77CFDB7-6B26-9ADF-5EE0-BAC80A4EE64B}"/>
              </a:ext>
            </a:extLst>
          </p:cNvPr>
          <p:cNvSpPr>
            <a:spLocks noGrp="1"/>
          </p:cNvSpPr>
          <p:nvPr>
            <p:ph type="title"/>
          </p:nvPr>
        </p:nvSpPr>
        <p:spPr/>
        <p:txBody>
          <a:bodyPr/>
          <a:lstStyle/>
          <a:p>
            <a:r>
              <a:rPr lang="en-VN"/>
              <a:t>Tổng quan về phân lớp dữ liệu</a:t>
            </a:r>
          </a:p>
        </p:txBody>
      </p:sp>
      <p:pic>
        <p:nvPicPr>
          <p:cNvPr id="1026" name="Picture 2" descr="General Classification | Papers With Code">
            <a:extLst>
              <a:ext uri="{FF2B5EF4-FFF2-40B4-BE49-F238E27FC236}">
                <a16:creationId xmlns:a16="http://schemas.microsoft.com/office/drawing/2014/main" id="{4E8C2936-AD71-66BB-9A23-5CF3723D6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124200"/>
            <a:ext cx="2893903" cy="25575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assification In Machine Learning | Classification Algorithms | Edureka">
            <a:extLst>
              <a:ext uri="{FF2B5EF4-FFF2-40B4-BE49-F238E27FC236}">
                <a16:creationId xmlns:a16="http://schemas.microsoft.com/office/drawing/2014/main" id="{AF928C6C-3B34-8DE6-07AB-00F250A65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600" y="3400466"/>
            <a:ext cx="2810220" cy="19249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64FC489-9578-95FA-75CF-0C49B733D0F1}"/>
              </a:ext>
            </a:extLst>
          </p:cNvPr>
          <p:cNvSpPr txBox="1"/>
          <p:nvPr/>
        </p:nvSpPr>
        <p:spPr>
          <a:xfrm>
            <a:off x="656032" y="3523231"/>
            <a:ext cx="4181820" cy="1107996"/>
          </a:xfrm>
          <a:prstGeom prst="rect">
            <a:avLst/>
          </a:prstGeom>
          <a:noFill/>
        </p:spPr>
        <p:txBody>
          <a:bodyPr wrap="square">
            <a:spAutoFit/>
          </a:bodyPr>
          <a:lstStyle/>
          <a:p>
            <a:pPr algn="just"/>
            <a:r>
              <a:rPr lang="vi-VN" sz="2200">
                <a:latin typeface="Cambria" panose="02040503050406030204" pitchFamily="18" charset="0"/>
                <a:sym typeface="Wingdings" pitchFamily="2" charset="2"/>
              </a:rPr>
              <a:t> </a:t>
            </a:r>
            <a:r>
              <a:rPr lang="vi-VN" sz="2200">
                <a:latin typeface="Cambria" panose="02040503050406030204" pitchFamily="18" charset="0"/>
              </a:rPr>
              <a:t>Gán nhãn cho các đối tượng đầu vào vào trong các lớp hoặc nhóm đã biết.</a:t>
            </a:r>
            <a:endParaRPr lang="en-VN" sz="2200"/>
          </a:p>
        </p:txBody>
      </p:sp>
    </p:spTree>
    <p:extLst>
      <p:ext uri="{BB962C8B-B14F-4D97-AF65-F5344CB8AC3E}">
        <p14:creationId xmlns:p14="http://schemas.microsoft.com/office/powerpoint/2010/main" val="487281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EDE0416-3E36-C467-B1A5-C6C7CDC790D5}"/>
            </a:ext>
          </a:extLst>
        </p:cNvPr>
        <p:cNvGrpSpPr/>
        <p:nvPr/>
      </p:nvGrpSpPr>
      <p:grpSpPr>
        <a:xfrm>
          <a:off x="0" y="0"/>
          <a:ext cx="0" cy="0"/>
          <a:chOff x="0" y="0"/>
          <a:chExt cx="0" cy="0"/>
        </a:xfrm>
      </p:grpSpPr>
      <p:sp>
        <p:nvSpPr>
          <p:cNvPr id="63" name="Google Shape;63;p14">
            <a:extLst>
              <a:ext uri="{FF2B5EF4-FFF2-40B4-BE49-F238E27FC236}">
                <a16:creationId xmlns:a16="http://schemas.microsoft.com/office/drawing/2014/main" id="{5E5E9C63-B6CB-3FF3-C0D9-D3ED068AC3A0}"/>
              </a:ext>
            </a:extLst>
          </p:cNvPr>
          <p:cNvSpPr txBox="1"/>
          <p:nvPr/>
        </p:nvSpPr>
        <p:spPr>
          <a:xfrm>
            <a:off x="1" y="1199252"/>
            <a:ext cx="12039599" cy="553348"/>
          </a:xfrm>
          <a:prstGeom prst="rect">
            <a:avLst/>
          </a:prstGeom>
          <a:noFill/>
          <a:ln>
            <a:noFill/>
          </a:ln>
        </p:spPr>
        <p:txBody>
          <a:bodyPr spcFirstLastPara="1" wrap="square" lIns="121900" tIns="121900" rIns="121900" bIns="121900" anchor="t" anchorCtr="0">
            <a:noAutofit/>
          </a:bodyPr>
          <a:lstStyle/>
          <a:p>
            <a:pPr marL="17463" lvl="1" indent="0" algn="just">
              <a:spcBef>
                <a:spcPct val="0"/>
              </a:spcBef>
              <a:buNone/>
              <a:defRPr/>
            </a:pPr>
            <a:r>
              <a:rPr lang="en-US" sz="2200" dirty="0" err="1">
                <a:latin typeface="Cambria" panose="02040503050406030204" pitchFamily="18" charset="0"/>
                <a:ea typeface="SimSun" panose="02010600030101010101" pitchFamily="2" charset="-122"/>
                <a:cs typeface="Times New Roman" panose="02020603050405020304" pitchFamily="18" charset="0"/>
              </a:rPr>
              <a:t>Phân</a:t>
            </a:r>
            <a:r>
              <a:rPr lang="en-US" sz="2200" dirty="0">
                <a:latin typeface="Cambria" panose="02040503050406030204" pitchFamily="18" charset="0"/>
                <a:ea typeface="SimSun" panose="02010600030101010101" pitchFamily="2" charset="-122"/>
                <a:cs typeface="Times New Roman" panose="02020603050405020304" pitchFamily="18" charset="0"/>
              </a:rPr>
              <a:t> </a:t>
            </a:r>
            <a:r>
              <a:rPr lang="en-US" sz="2200" dirty="0" err="1">
                <a:latin typeface="Cambria" panose="02040503050406030204" pitchFamily="18" charset="0"/>
                <a:ea typeface="SimSun" panose="02010600030101010101" pitchFamily="2" charset="-122"/>
                <a:cs typeface="Times New Roman" panose="02020603050405020304" pitchFamily="18" charset="0"/>
              </a:rPr>
              <a:t>lớp</a:t>
            </a:r>
            <a:r>
              <a:rPr lang="en-US" sz="2200" dirty="0">
                <a:latin typeface="Cambria" panose="02040503050406030204" pitchFamily="18" charset="0"/>
                <a:ea typeface="SimSun" panose="02010600030101010101" pitchFamily="2" charset="-122"/>
                <a:cs typeface="Times New Roman" panose="02020603050405020304" pitchFamily="18" charset="0"/>
              </a:rPr>
              <a:t> </a:t>
            </a:r>
            <a:r>
              <a:rPr lang="en-US" sz="2200" dirty="0" err="1">
                <a:latin typeface="Cambria" panose="02040503050406030204" pitchFamily="18" charset="0"/>
                <a:ea typeface="SimSun" panose="02010600030101010101" pitchFamily="2" charset="-122"/>
                <a:cs typeface="Times New Roman" panose="02020603050405020304" pitchFamily="18" charset="0"/>
              </a:rPr>
              <a:t>là</a:t>
            </a:r>
            <a:r>
              <a:rPr lang="en-US" sz="2200" dirty="0">
                <a:latin typeface="Cambria" panose="02040503050406030204" pitchFamily="18" charset="0"/>
                <a:ea typeface="SimSun" panose="02010600030101010101" pitchFamily="2" charset="-122"/>
                <a:cs typeface="Times New Roman" panose="02020603050405020304" pitchFamily="18" charset="0"/>
              </a:rPr>
              <a:t> </a:t>
            </a:r>
            <a:r>
              <a:rPr lang="en-US" sz="2200" dirty="0" err="1">
                <a:latin typeface="Cambria" panose="02040503050406030204" pitchFamily="18" charset="0"/>
                <a:ea typeface="SimSun" panose="02010600030101010101" pitchFamily="2" charset="-122"/>
                <a:cs typeface="Times New Roman" panose="02020603050405020304" pitchFamily="18" charset="0"/>
              </a:rPr>
              <a:t>phương</a:t>
            </a:r>
            <a:r>
              <a:rPr lang="en-US" sz="2200" dirty="0">
                <a:latin typeface="Cambria" panose="02040503050406030204" pitchFamily="18" charset="0"/>
                <a:ea typeface="SimSun" panose="02010600030101010101" pitchFamily="2" charset="-122"/>
                <a:cs typeface="Times New Roman" panose="02020603050405020304" pitchFamily="18" charset="0"/>
              </a:rPr>
              <a:t> </a:t>
            </a:r>
            <a:r>
              <a:rPr lang="en-US" sz="2200" dirty="0" err="1">
                <a:latin typeface="Cambria" panose="02040503050406030204" pitchFamily="18" charset="0"/>
                <a:ea typeface="SimSun" panose="02010600030101010101" pitchFamily="2" charset="-122"/>
                <a:cs typeface="Times New Roman" panose="02020603050405020304" pitchFamily="18" charset="0"/>
              </a:rPr>
              <a:t>pháp</a:t>
            </a:r>
            <a:r>
              <a:rPr lang="en-US" sz="2200" dirty="0">
                <a:latin typeface="Cambria" panose="02040503050406030204" pitchFamily="18" charset="0"/>
                <a:ea typeface="SimSun" panose="02010600030101010101" pitchFamily="2" charset="-122"/>
                <a:cs typeface="Times New Roman" panose="02020603050405020304" pitchFamily="18" charset="0"/>
              </a:rPr>
              <a:t> </a:t>
            </a:r>
            <a:r>
              <a:rPr lang="en-US" sz="2200" dirty="0" err="1">
                <a:latin typeface="Cambria" panose="02040503050406030204" pitchFamily="18" charset="0"/>
                <a:ea typeface="SimSun" panose="02010600030101010101" pitchFamily="2" charset="-122"/>
                <a:cs typeface="Times New Roman" panose="02020603050405020304" pitchFamily="18" charset="0"/>
              </a:rPr>
              <a:t>học</a:t>
            </a:r>
            <a:r>
              <a:rPr lang="en-US" sz="2200" dirty="0">
                <a:latin typeface="Cambria" panose="02040503050406030204" pitchFamily="18" charset="0"/>
                <a:ea typeface="SimSun" panose="02010600030101010101" pitchFamily="2" charset="-122"/>
                <a:cs typeface="Times New Roman" panose="02020603050405020304" pitchFamily="18" charset="0"/>
              </a:rPr>
              <a:t> </a:t>
            </a:r>
            <a:r>
              <a:rPr lang="en-US" sz="2200" dirty="0" err="1">
                <a:latin typeface="Cambria" panose="02040503050406030204" pitchFamily="18" charset="0"/>
                <a:ea typeface="SimSun" panose="02010600030101010101" pitchFamily="2" charset="-122"/>
                <a:cs typeface="Times New Roman" panose="02020603050405020304" pitchFamily="18" charset="0"/>
              </a:rPr>
              <a:t>có</a:t>
            </a:r>
            <a:r>
              <a:rPr lang="en-US" sz="2200" dirty="0">
                <a:latin typeface="Cambria" panose="02040503050406030204" pitchFamily="18" charset="0"/>
                <a:ea typeface="SimSun" panose="02010600030101010101" pitchFamily="2" charset="-122"/>
                <a:cs typeface="Times New Roman" panose="02020603050405020304" pitchFamily="18" charset="0"/>
              </a:rPr>
              <a:t> </a:t>
            </a:r>
            <a:r>
              <a:rPr lang="en-US" sz="2200" dirty="0" err="1">
                <a:latin typeface="Cambria" panose="02040503050406030204" pitchFamily="18" charset="0"/>
                <a:ea typeface="SimSun" panose="02010600030101010101" pitchFamily="2" charset="-122"/>
                <a:cs typeface="Times New Roman" panose="02020603050405020304" pitchFamily="18" charset="0"/>
              </a:rPr>
              <a:t>giám</a:t>
            </a:r>
            <a:r>
              <a:rPr lang="en-US" sz="2200" dirty="0">
                <a:latin typeface="Cambria" panose="02040503050406030204" pitchFamily="18" charset="0"/>
                <a:ea typeface="SimSun" panose="02010600030101010101" pitchFamily="2" charset="-122"/>
                <a:cs typeface="Times New Roman" panose="02020603050405020304" pitchFamily="18" charset="0"/>
              </a:rPr>
              <a:t> </a:t>
            </a:r>
            <a:r>
              <a:rPr lang="en-US" sz="2200" dirty="0" err="1">
                <a:latin typeface="Cambria" panose="02040503050406030204" pitchFamily="18" charset="0"/>
                <a:ea typeface="SimSun" panose="02010600030101010101" pitchFamily="2" charset="-122"/>
                <a:cs typeface="Times New Roman" panose="02020603050405020304" pitchFamily="18" charset="0"/>
              </a:rPr>
              <a:t>sát (làm việc trên các tập dữ liệu có gán nhãn)</a:t>
            </a:r>
            <a:r>
              <a:rPr lang="en-US" sz="2200" dirty="0">
                <a:latin typeface="Cambria" panose="02040503050406030204" pitchFamily="18" charset="0"/>
                <a:ea typeface="SimSun" panose="02010600030101010101" pitchFamily="2" charset="-122"/>
                <a:cs typeface="Times New Roman" panose="02020603050405020304" pitchFamily="18" charset="0"/>
              </a:rPr>
              <a:t>. </a:t>
            </a:r>
          </a:p>
          <a:p>
            <a:pPr marL="17463" lvl="1" indent="0" algn="just">
              <a:spcBef>
                <a:spcPct val="0"/>
              </a:spcBef>
              <a:buNone/>
              <a:defRPr/>
            </a:pPr>
            <a:endParaRPr lang="en-US" sz="2200" dirty="0">
              <a:latin typeface="Cambria" panose="02040503050406030204" pitchFamily="18" charset="0"/>
              <a:ea typeface="SimSun" panose="02010600030101010101" pitchFamily="2" charset="-122"/>
              <a:cs typeface="Times New Roman" panose="02020603050405020304" pitchFamily="18" charset="0"/>
            </a:endParaRPr>
          </a:p>
        </p:txBody>
      </p:sp>
      <p:sp>
        <p:nvSpPr>
          <p:cNvPr id="2" name="Rectangle 2">
            <a:extLst>
              <a:ext uri="{FF2B5EF4-FFF2-40B4-BE49-F238E27FC236}">
                <a16:creationId xmlns:a16="http://schemas.microsoft.com/office/drawing/2014/main" id="{2657AC97-CD2A-49E1-3A4A-319113461223}"/>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A42B001C-A02B-E9F4-29B6-2CCE5EC9D3CF}"/>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9C866EE2-45A3-3FF5-9FC9-96F8DCBCBC3F}"/>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14540664-BA9C-33A8-AB6A-B88D4EE77A1A}"/>
              </a:ext>
            </a:extLst>
          </p:cNvPr>
          <p:cNvSpPr>
            <a:spLocks noGrp="1"/>
          </p:cNvSpPr>
          <p:nvPr>
            <p:ph type="title"/>
          </p:nvPr>
        </p:nvSpPr>
        <p:spPr/>
        <p:txBody>
          <a:bodyPr/>
          <a:lstStyle/>
          <a:p>
            <a:r>
              <a:rPr lang="en-VN"/>
              <a:t>Tổng quan về phân lớp dữ liệu</a:t>
            </a:r>
          </a:p>
        </p:txBody>
      </p:sp>
      <p:pic>
        <p:nvPicPr>
          <p:cNvPr id="8" name="Picture 4" descr="Building an Effective Classification Model: A Step-by-Step Guide">
            <a:extLst>
              <a:ext uri="{FF2B5EF4-FFF2-40B4-BE49-F238E27FC236}">
                <a16:creationId xmlns:a16="http://schemas.microsoft.com/office/drawing/2014/main" id="{46A1B94F-827D-BEAC-8A79-86F9A4211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191" y="3941947"/>
            <a:ext cx="6893665" cy="2819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3E551BA-3447-A035-7CE7-D60AB7A682F0}"/>
              </a:ext>
            </a:extLst>
          </p:cNvPr>
          <p:cNvPicPr>
            <a:picLocks noChangeAspect="1"/>
          </p:cNvPicPr>
          <p:nvPr/>
        </p:nvPicPr>
        <p:blipFill>
          <a:blip r:embed="rId4"/>
          <a:srcRect t="30602"/>
          <a:stretch/>
        </p:blipFill>
        <p:spPr>
          <a:xfrm>
            <a:off x="2667000" y="1752600"/>
            <a:ext cx="5774710" cy="1862888"/>
          </a:xfrm>
          <a:prstGeom prst="rect">
            <a:avLst/>
          </a:prstGeom>
        </p:spPr>
      </p:pic>
      <p:sp>
        <p:nvSpPr>
          <p:cNvPr id="11" name="TextBox 10">
            <a:extLst>
              <a:ext uri="{FF2B5EF4-FFF2-40B4-BE49-F238E27FC236}">
                <a16:creationId xmlns:a16="http://schemas.microsoft.com/office/drawing/2014/main" id="{CB47F67A-E4B0-23BC-6FD0-6ED3E507F963}"/>
              </a:ext>
            </a:extLst>
          </p:cNvPr>
          <p:cNvSpPr txBox="1"/>
          <p:nvPr/>
        </p:nvSpPr>
        <p:spPr>
          <a:xfrm>
            <a:off x="153537" y="3941947"/>
            <a:ext cx="5053084" cy="2554545"/>
          </a:xfrm>
          <a:prstGeom prst="rect">
            <a:avLst/>
          </a:prstGeom>
          <a:noFill/>
        </p:spPr>
        <p:txBody>
          <a:bodyPr wrap="square">
            <a:spAutoFit/>
          </a:bodyPr>
          <a:lstStyle/>
          <a:p>
            <a:pPr marL="17463" lvl="1" indent="0" algn="just">
              <a:spcBef>
                <a:spcPct val="0"/>
              </a:spcBef>
              <a:buNone/>
              <a:defRPr/>
            </a:pPr>
            <a:r>
              <a:rPr lang="en-US" sz="2000" b="1" dirty="0" err="1">
                <a:latin typeface="Cambria" panose="02040503050406030204" pitchFamily="18" charset="0"/>
                <a:ea typeface="SimSun" panose="02010600030101010101" pitchFamily="2" charset="-122"/>
                <a:cs typeface="Times New Roman" panose="02020603050405020304" pitchFamily="18" charset="0"/>
              </a:rPr>
              <a:t>Mục</a:t>
            </a:r>
            <a:r>
              <a:rPr lang="en-US" sz="2000" b="1" dirty="0">
                <a:latin typeface="Cambria" panose="02040503050406030204" pitchFamily="18" charset="0"/>
                <a:ea typeface="SimSun" panose="02010600030101010101" pitchFamily="2" charset="-122"/>
                <a:cs typeface="Times New Roman" panose="02020603050405020304" pitchFamily="18" charset="0"/>
              </a:rPr>
              <a:t> </a:t>
            </a:r>
            <a:r>
              <a:rPr lang="en-US" sz="2000" b="1" dirty="0" err="1">
                <a:latin typeface="Cambria" panose="02040503050406030204" pitchFamily="18" charset="0"/>
                <a:ea typeface="SimSun" panose="02010600030101010101" pitchFamily="2" charset="-122"/>
                <a:cs typeface="Times New Roman" panose="02020603050405020304" pitchFamily="18" charset="0"/>
              </a:rPr>
              <a:t>đích</a:t>
            </a:r>
            <a:r>
              <a:rPr lang="en-US" sz="2000" b="1"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dự</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đoán</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những</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nhãn</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phân</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lớp</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cho</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các</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bộ</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dữ</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liệu</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mẫu</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mới</a:t>
            </a:r>
            <a:endParaRPr lang="en-US" sz="2000" dirty="0">
              <a:latin typeface="Cambria" panose="02040503050406030204" pitchFamily="18" charset="0"/>
              <a:ea typeface="SimSun" panose="02010600030101010101" pitchFamily="2" charset="-122"/>
              <a:cs typeface="Times New Roman" panose="02020603050405020304" pitchFamily="18" charset="0"/>
            </a:endParaRPr>
          </a:p>
          <a:p>
            <a:pPr marL="457200" lvl="1" indent="0" algn="just">
              <a:spcBef>
                <a:spcPct val="0"/>
              </a:spcBef>
              <a:buNone/>
              <a:defRPr/>
            </a:pPr>
            <a:r>
              <a:rPr lang="en-US" sz="2000" b="1" dirty="0">
                <a:latin typeface="Cambria" panose="02040503050406030204" pitchFamily="18" charset="0"/>
                <a:ea typeface="SimSun" panose="02010600030101010101" pitchFamily="2" charset="-122"/>
                <a:cs typeface="Times New Roman" panose="02020603050405020304" pitchFamily="18" charset="0"/>
              </a:rPr>
              <a:t>+ </a:t>
            </a:r>
            <a:r>
              <a:rPr lang="en-US" sz="2000" b="1" dirty="0" err="1">
                <a:latin typeface="Cambria" panose="02040503050406030204" pitchFamily="18" charset="0"/>
                <a:ea typeface="SimSun" panose="02010600030101010101" pitchFamily="2" charset="-122"/>
                <a:cs typeface="Times New Roman" panose="02020603050405020304" pitchFamily="18" charset="0"/>
              </a:rPr>
              <a:t>Đầu</a:t>
            </a:r>
            <a:r>
              <a:rPr lang="en-US" sz="2000" b="1" dirty="0">
                <a:latin typeface="Cambria" panose="02040503050406030204" pitchFamily="18" charset="0"/>
                <a:ea typeface="SimSun" panose="02010600030101010101" pitchFamily="2" charset="-122"/>
                <a:cs typeface="Times New Roman" panose="02020603050405020304" pitchFamily="18" charset="0"/>
              </a:rPr>
              <a:t> </a:t>
            </a:r>
            <a:r>
              <a:rPr lang="en-US" sz="2000" b="1" dirty="0" err="1">
                <a:latin typeface="Cambria" panose="02040503050406030204" pitchFamily="18" charset="0"/>
                <a:ea typeface="SimSun" panose="02010600030101010101" pitchFamily="2" charset="-122"/>
                <a:cs typeface="Times New Roman" panose="02020603050405020304" pitchFamily="18" charset="0"/>
              </a:rPr>
              <a:t>vào</a:t>
            </a:r>
            <a:r>
              <a:rPr lang="en-US" sz="2000" b="1"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Một</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tập</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các</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mẫu</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dữ</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liệu</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huấn</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luyện</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với</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một</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nhãn</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phân</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lớp</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cho</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mỗi</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mẫu</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dữ</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liệu</a:t>
            </a:r>
            <a:endParaRPr lang="en-US" sz="2000" dirty="0">
              <a:latin typeface="Cambria" panose="02040503050406030204" pitchFamily="18" charset="0"/>
              <a:ea typeface="SimSun" panose="02010600030101010101" pitchFamily="2" charset="-122"/>
              <a:cs typeface="Times New Roman" panose="02020603050405020304" pitchFamily="18" charset="0"/>
            </a:endParaRPr>
          </a:p>
          <a:p>
            <a:pPr marL="457200" lvl="1" indent="0" algn="just">
              <a:spcBef>
                <a:spcPct val="0"/>
              </a:spcBef>
              <a:buNone/>
              <a:defRPr/>
            </a:pPr>
            <a:r>
              <a:rPr lang="en-US" sz="2000" b="1" dirty="0">
                <a:latin typeface="Cambria" panose="02040503050406030204" pitchFamily="18" charset="0"/>
                <a:ea typeface="SimSun" panose="02010600030101010101" pitchFamily="2" charset="-122"/>
                <a:cs typeface="Times New Roman" panose="02020603050405020304" pitchFamily="18" charset="0"/>
              </a:rPr>
              <a:t>+ </a:t>
            </a:r>
            <a:r>
              <a:rPr lang="en-US" sz="2000" b="1" dirty="0" err="1">
                <a:latin typeface="Cambria" panose="02040503050406030204" pitchFamily="18" charset="0"/>
                <a:ea typeface="SimSun" panose="02010600030101010101" pitchFamily="2" charset="-122"/>
                <a:cs typeface="Times New Roman" panose="02020603050405020304" pitchFamily="18" charset="0"/>
              </a:rPr>
              <a:t>Đầu</a:t>
            </a:r>
            <a:r>
              <a:rPr lang="en-US" sz="2000" b="1" dirty="0">
                <a:latin typeface="Cambria" panose="02040503050406030204" pitchFamily="18" charset="0"/>
                <a:ea typeface="SimSun" panose="02010600030101010101" pitchFamily="2" charset="-122"/>
                <a:cs typeface="Times New Roman" panose="02020603050405020304" pitchFamily="18" charset="0"/>
              </a:rPr>
              <a:t> ra: </a:t>
            </a:r>
            <a:r>
              <a:rPr lang="en-US" sz="2000" dirty="0" err="1">
                <a:latin typeface="Cambria" panose="02040503050406030204" pitchFamily="18" charset="0"/>
                <a:ea typeface="SimSun" panose="02010600030101010101" pitchFamily="2" charset="-122"/>
                <a:cs typeface="Times New Roman" panose="02020603050405020304" pitchFamily="18" charset="0"/>
              </a:rPr>
              <a:t>Mô</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hình</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bộ</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phân</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lớp</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dựa</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trên</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tập</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huấn</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luyện</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và</a:t>
            </a:r>
            <a:r>
              <a:rPr lang="en-US" sz="2000" dirty="0">
                <a:latin typeface="Cambria" panose="02040503050406030204" pitchFamily="18" charset="0"/>
                <a:ea typeface="SimSun" panose="02010600030101010101" pitchFamily="2" charset="-122"/>
                <a:cs typeface="Times New Roman" panose="02020603050405020304" pitchFamily="18" charset="0"/>
              </a:rPr>
              <a:t> </a:t>
            </a:r>
            <a:r>
              <a:rPr lang="en-US" sz="2000" dirty="0" err="1">
                <a:latin typeface="Cambria" panose="02040503050406030204" pitchFamily="18" charset="0"/>
                <a:ea typeface="SimSun" panose="02010600030101010101" pitchFamily="2" charset="-122"/>
                <a:cs typeface="Times New Roman" panose="02020603050405020304" pitchFamily="18" charset="0"/>
              </a:rPr>
              <a:t>nhãn cho mẫu mới đưa vào</a:t>
            </a:r>
            <a:endParaRPr lang="en-US" sz="2000" dirty="0">
              <a:solidFill>
                <a:srgbClr val="002060"/>
              </a:solidFill>
              <a:latin typeface="Cambria" panose="02040503050406030204" pitchFamily="18" charset="0"/>
            </a:endParaRPr>
          </a:p>
        </p:txBody>
      </p:sp>
    </p:spTree>
    <p:extLst>
      <p:ext uri="{BB962C8B-B14F-4D97-AF65-F5344CB8AC3E}">
        <p14:creationId xmlns:p14="http://schemas.microsoft.com/office/powerpoint/2010/main" val="2703404692"/>
      </p:ext>
    </p:extLst>
  </p:cSld>
  <p:clrMapOvr>
    <a:masterClrMapping/>
  </p:clrMapOvr>
</p:sld>
</file>

<file path=ppt/theme/theme1.xml><?xml version="1.0" encoding="utf-8"?>
<a:theme xmlns:a="http://schemas.openxmlformats.org/drawingml/2006/main" name="BasicML-Lec01-CourseIntroduc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FA78B2F20B704A85C19965BF62F1CB" ma:contentTypeVersion="12" ma:contentTypeDescription="Create a new document." ma:contentTypeScope="" ma:versionID="f9d2f58e16b0ca12a46ba13b0e1b138e">
  <xsd:schema xmlns:xsd="http://www.w3.org/2001/XMLSchema" xmlns:xs="http://www.w3.org/2001/XMLSchema" xmlns:p="http://schemas.microsoft.com/office/2006/metadata/properties" xmlns:ns2="a26082a1-00f1-4711-b47a-72071d60b925" xmlns:ns3="72688183-f346-41a8-ac7e-b1b1f19b63bc" targetNamespace="http://schemas.microsoft.com/office/2006/metadata/properties" ma:root="true" ma:fieldsID="d3bcc95b26dc33185c0d4c2951fef759" ns2:_="" ns3:_="">
    <xsd:import namespace="a26082a1-00f1-4711-b47a-72071d60b925"/>
    <xsd:import namespace="72688183-f346-41a8-ac7e-b1b1f19b63b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6082a1-00f1-4711-b47a-72071d60b9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4f28ad-64bb-42c4-9fe1-28e8126d24b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688183-f346-41a8-ac7e-b1b1f19b63b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2e2da8e-a8a3-4b70-a008-99c97d12228c}" ma:internalName="TaxCatchAll" ma:showField="CatchAllData" ma:web="72688183-f346-41a8-ac7e-b1b1f19b63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26082a1-00f1-4711-b47a-72071d60b925">
      <Terms xmlns="http://schemas.microsoft.com/office/infopath/2007/PartnerControls"/>
    </lcf76f155ced4ddcb4097134ff3c332f>
    <TaxCatchAll xmlns="72688183-f346-41a8-ac7e-b1b1f19b63bc" xsi:nil="true"/>
  </documentManagement>
</p:properties>
</file>

<file path=customXml/itemProps1.xml><?xml version="1.0" encoding="utf-8"?>
<ds:datastoreItem xmlns:ds="http://schemas.openxmlformats.org/officeDocument/2006/customXml" ds:itemID="{1FE1E04A-BEEE-4E2B-B43C-BE771D951818}"/>
</file>

<file path=customXml/itemProps2.xml><?xml version="1.0" encoding="utf-8"?>
<ds:datastoreItem xmlns:ds="http://schemas.openxmlformats.org/officeDocument/2006/customXml" ds:itemID="{B971820D-D08E-4CCD-B852-9E899E068ED8}">
  <ds:schemaRefs>
    <ds:schemaRef ds:uri="http://schemas.microsoft.com/sharepoint/v3/contenttype/forms"/>
  </ds:schemaRefs>
</ds:datastoreItem>
</file>

<file path=customXml/itemProps3.xml><?xml version="1.0" encoding="utf-8"?>
<ds:datastoreItem xmlns:ds="http://schemas.openxmlformats.org/officeDocument/2006/customXml" ds:itemID="{1D32C382-3F27-4BC9-BA32-814C3B524D9A}">
  <ds:schemaRefs>
    <ds:schemaRef ds:uri="http://schemas.microsoft.com/office/2006/metadata/properties"/>
    <ds:schemaRef ds:uri="http://schemas.microsoft.com/office/infopath/2007/PartnerControls"/>
    <ds:schemaRef ds:uri="a26082a1-00f1-4711-b47a-72071d60b925"/>
    <ds:schemaRef ds:uri="72688183-f346-41a8-ac7e-b1b1f19b63bc"/>
  </ds:schemaRefs>
</ds:datastoreItem>
</file>

<file path=docProps/app.xml><?xml version="1.0" encoding="utf-8"?>
<Properties xmlns="http://schemas.openxmlformats.org/officeDocument/2006/extended-properties" xmlns:vt="http://schemas.openxmlformats.org/officeDocument/2006/docPropsVTypes">
  <Template>Lec3_EdgeDetection</Template>
  <TotalTime>26670</TotalTime>
  <Words>3469</Words>
  <Application>Microsoft Office PowerPoint</Application>
  <PresentationFormat>Widescreen</PresentationFormat>
  <Paragraphs>251</Paragraphs>
  <Slides>54</Slides>
  <Notes>47</Notes>
  <HiddenSlides>0</HiddenSlides>
  <MMClips>0</MMClips>
  <ScaleCrop>false</ScaleCrop>
  <HeadingPairs>
    <vt:vector size="4" baseType="variant">
      <vt:variant>
        <vt:lpstr>Theme</vt:lpstr>
      </vt:variant>
      <vt:variant>
        <vt:i4>3</vt:i4>
      </vt:variant>
      <vt:variant>
        <vt:lpstr>Slide Titles</vt:lpstr>
      </vt:variant>
      <vt:variant>
        <vt:i4>54</vt:i4>
      </vt:variant>
    </vt:vector>
  </HeadingPairs>
  <TitlesOfParts>
    <vt:vector size="57" baseType="lpstr">
      <vt:lpstr>BasicML-Lec01-CourseIntroduction</vt:lpstr>
      <vt:lpstr>1_Office Theme</vt:lpstr>
      <vt:lpstr>Office Theme</vt:lpstr>
      <vt:lpstr>CHƯƠNG 5: PHÂN LỚP DỮ LIỆU (Classification)</vt:lpstr>
      <vt:lpstr>Nội dung chương 5</vt:lpstr>
      <vt:lpstr>1.1 Các mô hình khai phá dữ liệu</vt:lpstr>
      <vt:lpstr>Data Mining Model (nhắc lại)</vt:lpstr>
      <vt:lpstr>Data Mining Model</vt:lpstr>
      <vt:lpstr>Data Mining Model</vt:lpstr>
      <vt:lpstr>1.2 Tổng quan về phân lớp dữ liệu</vt:lpstr>
      <vt:lpstr>Tổng quan về phân lớp dữ liệu</vt:lpstr>
      <vt:lpstr>Tổng quan về phân lớp dữ liệu</vt:lpstr>
      <vt:lpstr>Tổng quan về phân lớp dữ liệu</vt:lpstr>
      <vt:lpstr>Tổng quan về phân lớp dữ liệu</vt:lpstr>
      <vt:lpstr>1.3 Một số thuật toán phân lớp</vt:lpstr>
      <vt:lpstr>Một số loại phân lớp dữ liệu</vt:lpstr>
      <vt:lpstr>Một số loại phân lớp dữ liệu</vt:lpstr>
      <vt:lpstr>Một số loại phân lớp dữ liệu</vt:lpstr>
      <vt:lpstr>Một số loại phân lớp dữ liệu</vt:lpstr>
      <vt:lpstr>Một số loại phân lớp dữ liệu</vt:lpstr>
      <vt:lpstr>Một số loại phân lớp dữ liệu</vt:lpstr>
      <vt:lpstr>1.4 Thuật toán cây quyết định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Thuật toán Decision Tree</vt:lpstr>
      <vt:lpstr>1.5 Thực hành</vt:lpstr>
      <vt:lpstr>Thực hành</vt:lpstr>
      <vt:lpstr>Thực hành</vt:lpstr>
      <vt:lpstr>Thực hành</vt:lpstr>
      <vt:lpstr>Thực hành</vt:lpstr>
      <vt:lpstr>1.6 Bài tập chương 5</vt:lpstr>
      <vt:lpstr>Bài tập chương 5</vt:lpstr>
      <vt:lpstr>Bài tập chương 5</vt:lpstr>
      <vt:lpstr>Bài tập chương 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 Features and Image Matching</dc:title>
  <dc:creator>Vu Hai</dc:creator>
  <cp:lastModifiedBy>Nguyen Thi Phuong Bac</cp:lastModifiedBy>
  <cp:revision>359</cp:revision>
  <dcterms:created xsi:type="dcterms:W3CDTF">2018-12-04T08:46:19Z</dcterms:created>
  <dcterms:modified xsi:type="dcterms:W3CDTF">2025-05-17T06:25:35Z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0x0101002AFA78B2F20B704A85C19965BF62F1CB</vt:lpwstr>
  </property>
  <property fmtid="{D5CDD505-2E9C-101B-9397-08002B2CF9AE}" pid="3" name="MediaServiceImageTags">
    <vt:lpwstr/>
  </property>
</Properties>
</file>